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6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" initials="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7T06:35:35.191" idx="1">
    <p:pos x="10" y="10"/>
    <p:text>点击write没有反应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cover dir="r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SILVACO</a:t>
            </a:r>
            <a:r>
              <a:rPr lang="zh-CN" altLang="en-US" dirty="0" smtClean="0"/>
              <a:t>中</a:t>
            </a:r>
            <a:r>
              <a:rPr lang="en-US" altLang="zh-CN" dirty="0" smtClean="0"/>
              <a:t>ATLAS</a:t>
            </a:r>
            <a:r>
              <a:rPr lang="zh-CN" altLang="en-US" dirty="0" smtClean="0"/>
              <a:t>器件仿真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672" y="3284984"/>
            <a:ext cx="6296744" cy="622920"/>
          </a:xfrm>
        </p:spPr>
        <p:txBody>
          <a:bodyPr/>
          <a:lstStyle/>
          <a:p>
            <a:r>
              <a:rPr lang="en-US" altLang="zh-CN" dirty="0" smtClean="0"/>
              <a:t>                   ——NMOS</a:t>
            </a:r>
            <a:r>
              <a:rPr lang="zh-CN" altLang="en-US" dirty="0" smtClean="0"/>
              <a:t>器件仿真</a:t>
            </a:r>
            <a:endParaRPr lang="zh-CN" altLang="en-US" dirty="0"/>
          </a:p>
        </p:txBody>
      </p:sp>
    </p:spTree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686800" cy="3442394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载入由之前</a:t>
            </a:r>
            <a:r>
              <a:rPr lang="en-US" altLang="zh-CN" sz="2800" dirty="0" smtClean="0"/>
              <a:t>ATHENA</a:t>
            </a:r>
            <a:r>
              <a:rPr lang="zh-CN" altLang="zh-CN" sz="2800" dirty="0" smtClean="0"/>
              <a:t>创建的结构文件“</a:t>
            </a:r>
            <a:r>
              <a:rPr lang="en-US" altLang="zh-CN" sz="2800" dirty="0" smtClean="0"/>
              <a:t>nmosCHENJian20110108.str</a:t>
            </a:r>
            <a:r>
              <a:rPr lang="zh-CN" altLang="zh-CN" sz="2800" dirty="0" smtClean="0"/>
              <a:t>”：</a:t>
            </a:r>
            <a:br>
              <a:rPr lang="zh-CN" altLang="zh-CN" sz="2800" dirty="0" smtClean="0"/>
            </a:br>
            <a:r>
              <a:rPr lang="zh-CN" altLang="zh-CN" sz="2800" dirty="0" smtClean="0"/>
              <a:t>单击</a:t>
            </a:r>
            <a:r>
              <a:rPr lang="en-US" altLang="zh-CN" sz="2800" dirty="0" smtClean="0"/>
              <a:t>Command</a:t>
            </a:r>
            <a:r>
              <a:rPr lang="zh-CN" altLang="zh-CN" sz="2800" dirty="0" smtClean="0"/>
              <a:t>菜单</a:t>
            </a:r>
            <a:r>
              <a:rPr lang="en-US" altLang="zh-CN" sz="2800" dirty="0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Structure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Mesh</a:t>
            </a:r>
            <a:r>
              <a:rPr lang="en-US" altLang="zh-CN" sz="2800" dirty="0" smtClean="0"/>
              <a:t>…</a:t>
            </a:r>
            <a:r>
              <a:rPr lang="zh-CN" altLang="en-US" sz="2800" dirty="0" smtClean="0"/>
              <a:t>，</a:t>
            </a:r>
            <a:r>
              <a:rPr lang="zh-CN" altLang="zh-CN" sz="2800" dirty="0" smtClean="0"/>
              <a:t>在弹出的</a:t>
            </a:r>
            <a:r>
              <a:rPr lang="en-US" altLang="zh-CN" sz="2800" dirty="0" smtClean="0"/>
              <a:t>ATLAS Mesh</a:t>
            </a:r>
            <a:r>
              <a:rPr lang="zh-CN" altLang="zh-CN" sz="2800" dirty="0" smtClean="0"/>
              <a:t>菜单中，单击</a:t>
            </a:r>
            <a:r>
              <a:rPr lang="en-US" altLang="zh-CN" sz="2800" dirty="0" smtClean="0"/>
              <a:t>Type</a:t>
            </a:r>
            <a:r>
              <a:rPr lang="zh-CN" altLang="zh-CN" sz="2800" dirty="0" smtClean="0"/>
              <a:t>栏中“</a:t>
            </a:r>
            <a:r>
              <a:rPr lang="en-US" altLang="zh-CN" sz="2800" dirty="0" smtClean="0"/>
              <a:t>Read from file”</a:t>
            </a:r>
            <a:r>
              <a:rPr lang="zh-CN" altLang="zh-CN" sz="2800" dirty="0" smtClean="0"/>
              <a:t>按钮，在</a:t>
            </a:r>
            <a:r>
              <a:rPr lang="en-US" altLang="zh-CN" sz="2800" dirty="0" smtClean="0"/>
              <a:t>File name</a:t>
            </a:r>
            <a:r>
              <a:rPr lang="zh-CN" altLang="zh-CN" sz="2800" dirty="0" smtClean="0"/>
              <a:t>栏中输入文件名“</a:t>
            </a:r>
            <a:r>
              <a:rPr lang="en-US" altLang="zh-CN" sz="2800" dirty="0" smtClean="0"/>
              <a:t>nmosCHENJian20110108.str</a:t>
            </a:r>
            <a:r>
              <a:rPr lang="zh-CN" altLang="zh-CN" sz="2800" dirty="0" smtClean="0"/>
              <a:t>”后，点击“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”按钮。</a:t>
            </a:r>
            <a:r>
              <a:rPr lang="en-US" altLang="zh-CN" sz="2800" dirty="0" err="1" smtClean="0"/>
              <a:t>Deckbuild</a:t>
            </a:r>
            <a:r>
              <a:rPr lang="zh-CN" altLang="zh-CN" sz="2800" dirty="0" smtClean="0"/>
              <a:t>的文本窗口中自动生成一句代码。</a:t>
            </a:r>
            <a:endParaRPr lang="zh-CN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 l="9575" t="4048" r="45116" b="30877"/>
          <a:stretch>
            <a:fillRect/>
          </a:stretch>
        </p:blipFill>
        <p:spPr bwMode="auto">
          <a:xfrm>
            <a:off x="683568" y="3717032"/>
            <a:ext cx="280831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9696" t="5172" r="43979" b="32757"/>
          <a:stretch>
            <a:fillRect/>
          </a:stretch>
        </p:blipFill>
        <p:spPr bwMode="auto">
          <a:xfrm>
            <a:off x="4932040" y="3717032"/>
            <a:ext cx="309634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 bwMode="auto">
          <a:xfrm>
            <a:off x="3635896" y="4509120"/>
            <a:ext cx="1152128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点击控制栏里的“</a:t>
            </a:r>
            <a:r>
              <a:rPr lang="en-US" altLang="zh-CN" sz="2800" dirty="0" smtClean="0"/>
              <a:t>run</a:t>
            </a:r>
            <a:r>
              <a:rPr lang="zh-CN" altLang="zh-CN" sz="2800" dirty="0" smtClean="0"/>
              <a:t>”按钮，可检查结构文件是否载入成功。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5949280"/>
            <a:ext cx="6203032" cy="464915"/>
          </a:xfrm>
        </p:spPr>
        <p:txBody>
          <a:bodyPr/>
          <a:lstStyle/>
          <a:p>
            <a:pPr>
              <a:buNone/>
            </a:pPr>
            <a:r>
              <a:rPr lang="zh-CN" altLang="zh-CN" sz="2800" dirty="0" smtClean="0"/>
              <a:t>如上图所示，说明载入结构文件成功。</a:t>
            </a:r>
            <a:endParaRPr lang="zh-CN" altLang="zh-CN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 cstate="print"/>
          <a:srcRect r="16351" b="8065"/>
          <a:stretch>
            <a:fillRect/>
          </a:stretch>
        </p:blipFill>
        <p:spPr bwMode="auto">
          <a:xfrm>
            <a:off x="683568" y="1628800"/>
            <a:ext cx="597666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8712968" cy="1368152"/>
          </a:xfrm>
        </p:spPr>
        <p:txBody>
          <a:bodyPr/>
          <a:lstStyle/>
          <a:p>
            <a:pPr algn="l"/>
            <a:r>
              <a:rPr lang="en-US" altLang="zh-CN" sz="2800" dirty="0" smtClean="0"/>
              <a:t>Step2</a:t>
            </a:r>
            <a:r>
              <a:rPr lang="zh-CN" altLang="zh-CN" sz="2800" dirty="0" smtClean="0"/>
              <a:t>：模型命令组：用</a:t>
            </a:r>
            <a:r>
              <a:rPr lang="en-US" altLang="zh-CN" sz="2800" dirty="0" smtClean="0"/>
              <a:t>Model</a:t>
            </a:r>
            <a:r>
              <a:rPr lang="zh-CN" altLang="zh-CN" sz="2800" dirty="0" smtClean="0"/>
              <a:t>、</a:t>
            </a:r>
            <a:r>
              <a:rPr lang="en-US" altLang="zh-CN" sz="2800" dirty="0" smtClean="0"/>
              <a:t>Contact</a:t>
            </a:r>
            <a:r>
              <a:rPr lang="zh-CN" altLang="zh-CN" sz="2800" dirty="0" smtClean="0"/>
              <a:t>、</a:t>
            </a:r>
            <a:r>
              <a:rPr lang="en-US" altLang="zh-CN" sz="2800" dirty="0" smtClean="0"/>
              <a:t>Interface</a:t>
            </a:r>
            <a:r>
              <a:rPr lang="zh-CN" altLang="zh-CN" sz="2800" dirty="0" smtClean="0"/>
              <a:t>语句定义模型、接触特性、表面特性。</a:t>
            </a:r>
            <a:br>
              <a:rPr lang="zh-CN" altLang="zh-CN" sz="2800" dirty="0" smtClean="0"/>
            </a:br>
            <a:endParaRPr lang="zh-CN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 l="17783" t="8757" r="26134" b="5866"/>
          <a:stretch>
            <a:fillRect/>
          </a:stretch>
        </p:blipFill>
        <p:spPr bwMode="auto">
          <a:xfrm>
            <a:off x="0" y="2060848"/>
            <a:ext cx="504316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 bwMode="auto">
          <a:xfrm>
            <a:off x="3203848" y="2852936"/>
            <a:ext cx="1080120" cy="735747"/>
          </a:xfrm>
          <a:prstGeom prst="ellipse">
            <a:avLst/>
          </a:prstGeom>
          <a:noFill/>
          <a:ln w="635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4355976" y="2780928"/>
            <a:ext cx="1224136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1592" y="2420888"/>
            <a:ext cx="367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Models…</a:t>
            </a:r>
            <a:r>
              <a:rPr lang="zh-CN" altLang="en-US" sz="2400" dirty="0" smtClean="0"/>
              <a:t>：指定模型</a:t>
            </a:r>
            <a:endParaRPr lang="en-US" altLang="zh-CN" sz="2400" dirty="0" smtClean="0"/>
          </a:p>
          <a:p>
            <a:r>
              <a:rPr lang="en-US" altLang="zh-CN" sz="2400" dirty="0" smtClean="0"/>
              <a:t>Materials…</a:t>
            </a:r>
            <a:r>
              <a:rPr lang="zh-CN" altLang="en-US" sz="2400" dirty="0" smtClean="0"/>
              <a:t>：指定材料</a:t>
            </a:r>
            <a:endParaRPr lang="en-US" altLang="zh-CN" sz="2400" dirty="0" smtClean="0"/>
          </a:p>
          <a:p>
            <a:r>
              <a:rPr lang="en-US" altLang="zh-CN" sz="2400" dirty="0" smtClean="0"/>
              <a:t>Contact…</a:t>
            </a:r>
            <a:r>
              <a:rPr lang="zh-CN" altLang="en-US" sz="2400" dirty="0" smtClean="0"/>
              <a:t>：指定接触特性</a:t>
            </a:r>
            <a:endParaRPr lang="en-US" altLang="zh-CN" sz="2400" dirty="0" smtClean="0"/>
          </a:p>
          <a:p>
            <a:r>
              <a:rPr lang="en-US" altLang="zh-CN" sz="2400" dirty="0" smtClean="0"/>
              <a:t>Interface…</a:t>
            </a:r>
            <a:r>
              <a:rPr lang="zh-CN" altLang="en-US" sz="2400" dirty="0" smtClean="0"/>
              <a:t>：指定表面特性</a:t>
            </a:r>
            <a:endParaRPr lang="zh-CN" altLang="en-US" sz="2400" dirty="0"/>
          </a:p>
        </p:txBody>
      </p:sp>
    </p:spTree>
  </p:cSld>
  <p:clrMapOvr>
    <a:masterClrMapping/>
  </p:clrMapOvr>
  <p:transition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792088"/>
          </a:xfrm>
        </p:spPr>
        <p:txBody>
          <a:bodyPr/>
          <a:lstStyle/>
          <a:p>
            <a:pPr algn="l"/>
            <a:r>
              <a:rPr lang="en-US" altLang="zh-CN" sz="2800" dirty="0" smtClean="0"/>
              <a:t>(1)</a:t>
            </a:r>
            <a:r>
              <a:rPr lang="en-US" altLang="zh-CN" sz="2800" dirty="0" err="1" smtClean="0"/>
              <a:t>Command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Models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models</a:t>
            </a:r>
            <a:r>
              <a:rPr lang="en-US" altLang="zh-CN" sz="2800" dirty="0" smtClean="0"/>
              <a:t>…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2800" dirty="0" smtClean="0"/>
              <a:t>在</a:t>
            </a:r>
            <a:r>
              <a:rPr lang="zh-CN" altLang="zh-CN" sz="2800" dirty="0" smtClean="0"/>
              <a:t>弹出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ATLSA Model</a:t>
            </a:r>
            <a:r>
              <a:rPr lang="zh-CN" altLang="zh-CN" sz="2800" dirty="0" smtClean="0"/>
              <a:t>对话框中</a:t>
            </a:r>
            <a:r>
              <a:rPr lang="en-US" altLang="zh-CN" sz="2800" dirty="0" smtClean="0"/>
              <a:t>Category</a:t>
            </a:r>
            <a:r>
              <a:rPr lang="zh-CN" altLang="zh-CN" sz="2800" dirty="0" smtClean="0"/>
              <a:t>选择“</a:t>
            </a:r>
            <a:r>
              <a:rPr lang="en-US" altLang="zh-CN" sz="2800" dirty="0" smtClean="0"/>
              <a:t>Mobility</a:t>
            </a:r>
            <a:r>
              <a:rPr lang="zh-CN" altLang="zh-CN" sz="2800" dirty="0" smtClean="0"/>
              <a:t>”，选中其中的</a:t>
            </a:r>
            <a:r>
              <a:rPr lang="en-US" altLang="zh-CN" sz="2800" dirty="0" smtClean="0"/>
              <a:t>CVT</a:t>
            </a:r>
            <a:r>
              <a:rPr lang="zh-CN" altLang="zh-CN" sz="2800" dirty="0" smtClean="0"/>
              <a:t>模型（</a:t>
            </a:r>
            <a:r>
              <a:rPr lang="en-US" altLang="zh-CN" sz="2800" dirty="0" smtClean="0"/>
              <a:t>Lombardi</a:t>
            </a:r>
            <a:r>
              <a:rPr lang="zh-CN" altLang="zh-CN" sz="2800" dirty="0" smtClean="0"/>
              <a:t>的倒置层模型）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Category</a:t>
            </a:r>
            <a:r>
              <a:rPr lang="zh-CN" altLang="zh-CN" sz="2800" dirty="0" smtClean="0"/>
              <a:t>选择“</a:t>
            </a:r>
            <a:r>
              <a:rPr lang="en-US" altLang="zh-CN" sz="2800" dirty="0" smtClean="0"/>
              <a:t>Recombination</a:t>
            </a:r>
            <a:r>
              <a:rPr lang="zh-CN" altLang="zh-CN" sz="2800" dirty="0" smtClean="0"/>
              <a:t>”中的“</a:t>
            </a:r>
            <a:r>
              <a:rPr lang="en-US" altLang="zh-CN" sz="2800" dirty="0" smtClean="0"/>
              <a:t>SRH(Fixed Lifetimes)</a:t>
            </a:r>
            <a:r>
              <a:rPr lang="zh-CN" altLang="zh-CN" sz="2800" dirty="0" smtClean="0"/>
              <a:t>”来模拟仿真</a:t>
            </a:r>
            <a:r>
              <a:rPr lang="en-US" altLang="zh-CN" sz="2800" dirty="0" smtClean="0"/>
              <a:t>NMOS</a:t>
            </a:r>
            <a:r>
              <a:rPr lang="zh-CN" altLang="zh-CN" sz="2800" dirty="0" smtClean="0"/>
              <a:t>结构。</a:t>
            </a:r>
            <a:endParaRPr lang="en-US" altLang="zh-CN" sz="2800" dirty="0" smtClean="0"/>
          </a:p>
          <a:p>
            <a:pPr>
              <a:buNone/>
            </a:pPr>
            <a:r>
              <a:rPr lang="zh-CN" altLang="zh-CN" sz="2800" dirty="0" smtClean="0"/>
              <a:t>点击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。</a:t>
            </a:r>
            <a:r>
              <a:rPr lang="zh-CN" altLang="en-US" sz="2800" dirty="0" smtClean="0"/>
              <a:t>在文本窗口产生语句。</a:t>
            </a:r>
            <a:endParaRPr lang="zh-CN" altLang="zh-CN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/>
          <a:srcRect l="7514" t="13135" r="51450" b="51839"/>
          <a:stretch>
            <a:fillRect/>
          </a:stretch>
        </p:blipFill>
        <p:spPr bwMode="auto">
          <a:xfrm>
            <a:off x="1619672" y="4365104"/>
            <a:ext cx="5976664" cy="276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935088"/>
          </a:xfrm>
        </p:spPr>
        <p:txBody>
          <a:bodyPr/>
          <a:lstStyle/>
          <a:p>
            <a:pPr algn="l"/>
            <a:r>
              <a:rPr lang="zh-CN" altLang="zh-CN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zh-CN" sz="2800" dirty="0" smtClean="0"/>
              <a:t>）接触特性</a:t>
            </a:r>
            <a:r>
              <a:rPr lang="zh-CN" altLang="en-US" sz="2800" dirty="0" smtClean="0"/>
              <a:t>：</a:t>
            </a:r>
            <a:br>
              <a:rPr lang="zh-CN" altLang="zh-CN" sz="2800" dirty="0" smtClean="0"/>
            </a:br>
            <a:r>
              <a:rPr lang="en-US" altLang="zh-CN" sz="2800" dirty="0" err="1" smtClean="0"/>
              <a:t>Command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Models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Contacts</a:t>
            </a:r>
            <a:r>
              <a:rPr lang="en-US" altLang="zh-CN" sz="2800" dirty="0" smtClean="0"/>
              <a:t>…</a:t>
            </a:r>
            <a:br>
              <a:rPr lang="en-US" altLang="zh-CN" sz="2800" dirty="0" smtClean="0"/>
            </a:br>
            <a:r>
              <a:rPr lang="zh-CN" altLang="zh-CN" sz="2800" dirty="0" smtClean="0"/>
              <a:t>在</a:t>
            </a:r>
            <a:r>
              <a:rPr lang="en-US" altLang="zh-CN" sz="2800" dirty="0" smtClean="0"/>
              <a:t>Electrode name</a:t>
            </a:r>
            <a:r>
              <a:rPr lang="zh-CN" altLang="zh-CN" sz="2800" dirty="0" smtClean="0"/>
              <a:t>输入</a:t>
            </a:r>
            <a:r>
              <a:rPr lang="en-US" altLang="zh-CN" sz="2800" dirty="0" smtClean="0"/>
              <a:t>gate</a:t>
            </a:r>
            <a:r>
              <a:rPr lang="zh-CN" altLang="zh-CN" sz="2800" dirty="0" smtClean="0"/>
              <a:t>；选择</a:t>
            </a:r>
            <a:r>
              <a:rPr lang="en-US" altLang="zh-CN" sz="2800" dirty="0" smtClean="0"/>
              <a:t>n-poly</a:t>
            </a:r>
            <a:r>
              <a:rPr lang="zh-CN" altLang="zh-CN" sz="2800" dirty="0" smtClean="0"/>
              <a:t>代表</a:t>
            </a:r>
            <a:r>
              <a:rPr lang="en-US" altLang="zh-CN" sz="2800" dirty="0" smtClean="0"/>
              <a:t>n</a:t>
            </a:r>
            <a:r>
              <a:rPr lang="zh-CN" altLang="zh-CN" sz="2800" dirty="0" smtClean="0"/>
              <a:t>型多晶硅。点击</a:t>
            </a:r>
            <a:r>
              <a:rPr lang="en-US" altLang="zh-CN" sz="2800" dirty="0" smtClean="0"/>
              <a:t>WRITE.</a:t>
            </a:r>
            <a:r>
              <a:rPr lang="zh-CN" altLang="en-US" sz="2800" dirty="0" smtClean="0"/>
              <a:t>产生语句</a:t>
            </a:r>
            <a:r>
              <a:rPr lang="en-US" altLang="zh-CN" sz="2800" dirty="0" smtClean="0"/>
              <a:t>.</a:t>
            </a:r>
            <a:endParaRPr lang="zh-CN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/>
          <a:srcRect l="8075" t="41295" r="78526" b="54417"/>
          <a:stretch>
            <a:fillRect/>
          </a:stretch>
        </p:blipFill>
        <p:spPr bwMode="auto">
          <a:xfrm>
            <a:off x="5148064" y="1844824"/>
            <a:ext cx="36004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r="45978" b="4510"/>
          <a:stretch>
            <a:fillRect/>
          </a:stretch>
        </p:blipFill>
        <p:spPr bwMode="auto">
          <a:xfrm>
            <a:off x="0" y="2276872"/>
            <a:ext cx="4147718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 r="42549" b="5866"/>
          <a:stretch>
            <a:fillRect/>
          </a:stretch>
        </p:blipFill>
        <p:spPr bwMode="auto">
          <a:xfrm>
            <a:off x="5021077" y="2636912"/>
            <a:ext cx="4122923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 bwMode="auto">
          <a:xfrm>
            <a:off x="4283968" y="4149080"/>
            <a:ext cx="648072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568952" cy="2146250"/>
          </a:xfrm>
        </p:spPr>
        <p:txBody>
          <a:bodyPr/>
          <a:lstStyle/>
          <a:p>
            <a:pPr algn="l"/>
            <a:r>
              <a:rPr lang="zh-CN" altLang="zh-CN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zh-CN" sz="2800" dirty="0" smtClean="0"/>
              <a:t>）接触面特性</a:t>
            </a:r>
            <a:br>
              <a:rPr lang="zh-CN" altLang="zh-CN" sz="2800" dirty="0" smtClean="0"/>
            </a:br>
            <a:r>
              <a:rPr lang="en-US" altLang="zh-CN" sz="2800" dirty="0" err="1" smtClean="0"/>
              <a:t>Command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Models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Interface</a:t>
            </a:r>
            <a:r>
              <a:rPr lang="en-US" altLang="zh-CN" sz="2800" dirty="0" smtClean="0"/>
              <a:t>…</a:t>
            </a:r>
            <a:br>
              <a:rPr lang="zh-CN" altLang="zh-CN" sz="2800" dirty="0" smtClean="0"/>
            </a:br>
            <a:r>
              <a:rPr lang="zh-CN" altLang="zh-CN" sz="2800" dirty="0" smtClean="0"/>
              <a:t>将</a:t>
            </a:r>
            <a:r>
              <a:rPr lang="en-US" altLang="zh-CN" sz="2800" dirty="0" smtClean="0"/>
              <a:t>Fixed Charge Density</a:t>
            </a:r>
            <a:r>
              <a:rPr lang="zh-CN" altLang="zh-CN" sz="2800" dirty="0" smtClean="0"/>
              <a:t>栏中改为</a:t>
            </a:r>
            <a:r>
              <a:rPr lang="en-US" altLang="zh-CN" sz="2800" dirty="0" smtClean="0"/>
              <a:t>3e10,</a:t>
            </a:r>
            <a:r>
              <a:rPr lang="zh-CN" altLang="zh-CN" sz="2800" dirty="0" smtClean="0"/>
              <a:t>即定义接触面电荷浓度是</a:t>
            </a:r>
            <a:r>
              <a:rPr lang="en-US" altLang="zh-CN" sz="2800" dirty="0" smtClean="0"/>
              <a:t>3X10</a:t>
            </a:r>
            <a:r>
              <a:rPr lang="en-US" altLang="zh-CN" sz="2800" baseline="30000" dirty="0" smtClean="0"/>
              <a:t>10</a:t>
            </a:r>
            <a:r>
              <a:rPr lang="en-US" altLang="zh-CN" sz="2800" dirty="0" smtClean="0"/>
              <a:t>cm</a:t>
            </a:r>
            <a:r>
              <a:rPr lang="en-US" altLang="zh-CN" sz="2800" baseline="30000" dirty="0" smtClean="0"/>
              <a:t>-2</a:t>
            </a:r>
            <a:r>
              <a:rPr lang="en-US" altLang="zh-CN" sz="2800" dirty="0" smtClean="0"/>
              <a:t>.</a:t>
            </a:r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 cstate="print"/>
          <a:srcRect t="1921" r="49918" b="5866"/>
          <a:stretch>
            <a:fillRect/>
          </a:stretch>
        </p:blipFill>
        <p:spPr bwMode="auto">
          <a:xfrm>
            <a:off x="0" y="2492896"/>
            <a:ext cx="3794088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 l="7540" t="13135" r="51773" b="49818"/>
          <a:stretch>
            <a:fillRect/>
          </a:stretch>
        </p:blipFill>
        <p:spPr bwMode="auto">
          <a:xfrm>
            <a:off x="5220072" y="3068960"/>
            <a:ext cx="41764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 bwMode="auto">
          <a:xfrm>
            <a:off x="3635896" y="3717032"/>
            <a:ext cx="1584176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352928" cy="1575048"/>
          </a:xfrm>
        </p:spPr>
        <p:txBody>
          <a:bodyPr/>
          <a:lstStyle/>
          <a:p>
            <a:pPr algn="l"/>
            <a:r>
              <a:rPr lang="en-US" altLang="zh-CN" sz="2800" dirty="0" smtClean="0"/>
              <a:t>Step3</a:t>
            </a:r>
            <a:r>
              <a:rPr lang="zh-CN" altLang="zh-CN" sz="2800" dirty="0" smtClean="0"/>
              <a:t>：</a:t>
            </a:r>
            <a:r>
              <a:rPr lang="zh-CN" altLang="en-US" sz="2800" dirty="0" smtClean="0"/>
              <a:t>数字</a:t>
            </a:r>
            <a:r>
              <a:rPr lang="zh-CN" altLang="zh-CN" sz="2800" dirty="0" smtClean="0"/>
              <a:t>求解方法</a:t>
            </a:r>
            <a:r>
              <a:rPr lang="zh-CN" altLang="en-US" sz="2800" dirty="0" smtClean="0"/>
              <a:t>命令组</a:t>
            </a:r>
            <a:br>
              <a:rPr lang="en-US" altLang="zh-CN" sz="2800" dirty="0" smtClean="0"/>
            </a:br>
            <a:r>
              <a:rPr lang="zh-CN" altLang="en-US" sz="2800" dirty="0" smtClean="0"/>
              <a:t>对</a:t>
            </a:r>
            <a:r>
              <a:rPr lang="en-US" altLang="zh-CN" sz="2800" dirty="0" smtClean="0"/>
              <a:t>MOS</a:t>
            </a:r>
            <a:r>
              <a:rPr lang="zh-CN" altLang="en-US" sz="2800" dirty="0" smtClean="0"/>
              <a:t>结构而言，用去耦（</a:t>
            </a:r>
            <a:r>
              <a:rPr lang="en-US" altLang="zh-CN" sz="2800" dirty="0" smtClean="0"/>
              <a:t>GUMMEL</a:t>
            </a:r>
            <a:r>
              <a:rPr lang="zh-CN" altLang="en-US" sz="2800" dirty="0" smtClean="0"/>
              <a:t>）和完全耦合</a:t>
            </a:r>
            <a:r>
              <a:rPr lang="en-US" altLang="zh-CN" sz="2800" dirty="0" smtClean="0"/>
              <a:t>(NEWTON)</a:t>
            </a:r>
            <a:r>
              <a:rPr lang="zh-CN" altLang="en-US" sz="2800" dirty="0" smtClean="0"/>
              <a:t>两种方法。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429000"/>
            <a:ext cx="7344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GUMMEL:</a:t>
            </a:r>
            <a:r>
              <a:rPr lang="zh-CN" altLang="en-US" sz="3200" dirty="0" smtClean="0"/>
              <a:t>保持其他变量不变，不断重复直到获得一个稳定解；</a:t>
            </a:r>
            <a:endParaRPr lang="en-US" altLang="zh-CN" sz="3200" dirty="0" smtClean="0"/>
          </a:p>
          <a:p>
            <a:r>
              <a:rPr lang="en-US" altLang="zh-CN" sz="3200" dirty="0" smtClean="0"/>
              <a:t>NEWTON:</a:t>
            </a:r>
            <a:r>
              <a:rPr lang="zh-CN" altLang="en-US" sz="3200" dirty="0" smtClean="0"/>
              <a:t>在求解时，同时考虑所有未知变量。</a:t>
            </a:r>
            <a:endParaRPr lang="zh-CN" altLang="en-US" sz="3200" dirty="0"/>
          </a:p>
        </p:txBody>
      </p:sp>
    </p:spTree>
  </p:cSld>
  <p:clrMapOvr>
    <a:masterClrMapping/>
  </p:clrMapOvr>
  <p:transition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395536" y="692696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en-US" altLang="zh-CN" sz="2800" dirty="0" err="1" smtClean="0"/>
              <a:t>Commands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Solutions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Method</a:t>
            </a:r>
            <a:r>
              <a:rPr lang="en-US" altLang="zh-CN" sz="2800" dirty="0" smtClean="0"/>
              <a:t>…</a:t>
            </a:r>
            <a:br>
              <a:rPr lang="zh-CN" altLang="zh-CN" sz="2800" dirty="0" smtClean="0"/>
            </a:br>
            <a:r>
              <a:rPr lang="zh-CN" altLang="zh-CN" sz="2800" dirty="0" smtClean="0"/>
              <a:t>在</a:t>
            </a:r>
            <a:r>
              <a:rPr lang="en-US" altLang="zh-CN" sz="2800" dirty="0" smtClean="0"/>
              <a:t>Method</a:t>
            </a:r>
            <a:r>
              <a:rPr lang="zh-CN" altLang="zh-CN" sz="2800" dirty="0" smtClean="0"/>
              <a:t>栏中选择</a:t>
            </a:r>
            <a:r>
              <a:rPr lang="en-US" altLang="zh-CN" sz="2800" dirty="0" smtClean="0"/>
              <a:t>NEWTON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GUMMEL</a:t>
            </a:r>
            <a:r>
              <a:rPr lang="zh-CN" altLang="zh-CN" sz="2800" dirty="0" smtClean="0"/>
              <a:t>。并设置好最大重复数。点</a:t>
            </a:r>
            <a:r>
              <a:rPr lang="en-US" altLang="zh-CN" sz="2800" dirty="0" smtClean="0"/>
              <a:t>WRITE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 cstate="print"/>
          <a:srcRect t="2960" r="55167" b="5866"/>
          <a:stretch>
            <a:fillRect/>
          </a:stretch>
        </p:blipFill>
        <p:spPr bwMode="auto">
          <a:xfrm>
            <a:off x="0" y="2420888"/>
            <a:ext cx="3491880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 l="8249" t="47213" r="55684" b="45125"/>
          <a:stretch>
            <a:fillRect/>
          </a:stretch>
        </p:blipFill>
        <p:spPr bwMode="auto">
          <a:xfrm>
            <a:off x="4355976" y="3789040"/>
            <a:ext cx="4788024" cy="76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 bwMode="auto">
          <a:xfrm>
            <a:off x="3707904" y="3717032"/>
            <a:ext cx="576064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5368" y="47971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）此</a:t>
            </a:r>
            <a:r>
              <a:rPr lang="en-US" altLang="zh-CN" sz="2800" dirty="0" smtClean="0"/>
              <a:t>method</a:t>
            </a:r>
            <a:r>
              <a:rPr lang="zh-CN" altLang="en-US" sz="2800" dirty="0" smtClean="0"/>
              <a:t>语句的作用是先用</a:t>
            </a:r>
            <a:r>
              <a:rPr lang="en-US" altLang="zh-CN" sz="2800" dirty="0" smtClean="0"/>
              <a:t>GUMMEL</a:t>
            </a:r>
            <a:r>
              <a:rPr lang="zh-CN" altLang="en-US" sz="2800" dirty="0" smtClean="0"/>
              <a:t>法进行重复求解，若找不到答案就用</a:t>
            </a:r>
            <a:r>
              <a:rPr lang="en-US" altLang="zh-CN" sz="2800" dirty="0" smtClean="0"/>
              <a:t>NEWTON</a:t>
            </a:r>
            <a:r>
              <a:rPr lang="zh-CN" altLang="en-US" sz="2800" dirty="0" smtClean="0"/>
              <a:t>法进行计算。</a:t>
            </a:r>
            <a:endParaRPr lang="zh-CN" altLang="en-US" sz="28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64704"/>
            <a:ext cx="8568952" cy="1872208"/>
          </a:xfrm>
        </p:spPr>
        <p:txBody>
          <a:bodyPr/>
          <a:lstStyle/>
          <a:p>
            <a:pPr algn="l"/>
            <a:r>
              <a:rPr lang="en-US" altLang="zh-CN" sz="2800" dirty="0" smtClean="0"/>
              <a:t>Step4</a:t>
            </a:r>
            <a:r>
              <a:rPr lang="zh-CN" altLang="en-US" sz="2800" dirty="0" smtClean="0"/>
              <a:t>：解决方案命令组</a:t>
            </a:r>
            <a:br>
              <a:rPr lang="en-US" altLang="zh-CN" sz="2800" dirty="0" smtClean="0"/>
            </a:br>
            <a:r>
              <a:rPr lang="zh-CN" altLang="zh-CN" sz="2800" dirty="0" smtClean="0"/>
              <a:t>用</a:t>
            </a:r>
            <a:r>
              <a:rPr lang="en-US" altLang="zh-CN" sz="2800" dirty="0" smtClean="0"/>
              <a:t>log</a:t>
            </a:r>
            <a:r>
              <a:rPr lang="zh-CN" altLang="zh-CN" sz="2800" dirty="0" smtClean="0"/>
              <a:t>语句来输出并保存包含端口特性计算结果在内的记录文件，用</a:t>
            </a:r>
            <a:r>
              <a:rPr lang="en-US" altLang="zh-CN" sz="2800" dirty="0" smtClean="0"/>
              <a:t>solving</a:t>
            </a:r>
            <a:r>
              <a:rPr lang="zh-CN" altLang="zh-CN" sz="2800" dirty="0" smtClean="0"/>
              <a:t>语句来对不同偏置条件进行求解，以及用</a:t>
            </a:r>
            <a:r>
              <a:rPr lang="en-US" altLang="zh-CN" sz="2800" dirty="0" smtClean="0"/>
              <a:t>loading</a:t>
            </a:r>
            <a:r>
              <a:rPr lang="zh-CN" altLang="zh-CN" sz="2800" dirty="0" smtClean="0"/>
              <a:t>语句来加载结果文件。</a:t>
            </a:r>
            <a:br>
              <a:rPr lang="zh-CN" altLang="zh-CN" sz="2800" dirty="0" smtClean="0"/>
            </a:b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636912"/>
            <a:ext cx="8219256" cy="648072"/>
          </a:xfrm>
        </p:spPr>
        <p:txBody>
          <a:bodyPr/>
          <a:lstStyle/>
          <a:p>
            <a:pPr>
              <a:buNone/>
            </a:pPr>
            <a:r>
              <a:rPr lang="en-US" altLang="zh-CN" sz="2800" dirty="0" smtClean="0"/>
              <a:t>1. </a:t>
            </a:r>
            <a:r>
              <a:rPr lang="en-US" altLang="zh-CN" sz="2800" dirty="0" err="1" smtClean="0"/>
              <a:t>Vds</a:t>
            </a:r>
            <a:r>
              <a:rPr lang="en-US" altLang="zh-CN" sz="2800" dirty="0" smtClean="0"/>
              <a:t>=0.1</a:t>
            </a:r>
            <a:r>
              <a:rPr lang="zh-CN" altLang="en-US" sz="2800" dirty="0" smtClean="0"/>
              <a:t>时，获得</a:t>
            </a:r>
            <a:r>
              <a:rPr lang="en-US" altLang="zh-CN" sz="2800" dirty="0" smtClean="0"/>
              <a:t>Id—</a:t>
            </a:r>
            <a:r>
              <a:rPr lang="en-US" altLang="zh-CN" sz="2800" dirty="0" err="1" smtClean="0"/>
              <a:t>Vgs</a:t>
            </a:r>
            <a:r>
              <a:rPr lang="zh-CN" altLang="en-US" sz="2800" dirty="0" smtClean="0"/>
              <a:t>曲线。</a:t>
            </a:r>
            <a:endParaRPr lang="en-US" altLang="zh-CN" sz="2800" dirty="0" smtClean="0"/>
          </a:p>
          <a:p>
            <a:pPr>
              <a:buNone/>
            </a:pP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01008"/>
            <a:ext cx="5544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commands</a:t>
            </a:r>
            <a:r>
              <a:rPr lang="en-US" altLang="zh-CN" sz="2400" dirty="0" err="1" smtClean="0">
                <a:sym typeface="Wingdings" panose="05000000000000000000"/>
              </a:rPr>
              <a:t></a:t>
            </a:r>
            <a:r>
              <a:rPr lang="en-US" altLang="zh-CN" sz="2400" dirty="0" err="1" smtClean="0"/>
              <a:t>Solutions</a:t>
            </a:r>
            <a:r>
              <a:rPr lang="en-US" altLang="zh-CN" sz="2400" dirty="0" err="1" smtClean="0">
                <a:sym typeface="Wingdings" panose="05000000000000000000"/>
              </a:rPr>
              <a:t></a:t>
            </a:r>
            <a:r>
              <a:rPr lang="en-US" altLang="zh-CN" sz="2400" dirty="0" err="1" smtClean="0"/>
              <a:t>Solve</a:t>
            </a:r>
            <a:r>
              <a:rPr lang="en-US" altLang="zh-CN" sz="2400" dirty="0" smtClean="0"/>
              <a:t>…</a:t>
            </a:r>
            <a:r>
              <a:rPr lang="zh-CN" altLang="zh-CN" sz="2400" dirty="0" smtClean="0"/>
              <a:t>，在弹出的窗口中选右上角的</a:t>
            </a:r>
            <a:r>
              <a:rPr lang="en-US" altLang="zh-CN" sz="2400" dirty="0" smtClean="0"/>
              <a:t>Props…</a:t>
            </a:r>
            <a:r>
              <a:rPr lang="zh-CN" altLang="zh-CN" sz="2400" dirty="0" smtClean="0"/>
              <a:t>调用</a:t>
            </a:r>
            <a:r>
              <a:rPr lang="en-US" altLang="zh-CN" sz="2400" dirty="0" smtClean="0"/>
              <a:t>ATLAS Solve properties</a:t>
            </a:r>
            <a:r>
              <a:rPr lang="zh-CN" altLang="zh-CN" sz="2400" dirty="0" smtClean="0"/>
              <a:t>菜单，</a:t>
            </a:r>
            <a:r>
              <a:rPr lang="en-US" altLang="zh-CN" sz="2400" dirty="0" smtClean="0"/>
              <a:t>Write Mode</a:t>
            </a:r>
            <a:r>
              <a:rPr lang="zh-CN" altLang="zh-CN" sz="2400" dirty="0" smtClean="0"/>
              <a:t>选择</a:t>
            </a:r>
            <a:r>
              <a:rPr lang="en-US" altLang="zh-CN" sz="2400" dirty="0" smtClean="0"/>
              <a:t>Test</a:t>
            </a:r>
            <a:r>
              <a:rPr lang="zh-CN" altLang="zh-CN" sz="2400" dirty="0" smtClean="0"/>
              <a:t>，在</a:t>
            </a:r>
            <a:r>
              <a:rPr lang="en-US" altLang="zh-CN" sz="2400" dirty="0" smtClean="0"/>
              <a:t>log file</a:t>
            </a:r>
            <a:r>
              <a:rPr lang="zh-CN" altLang="zh-CN" sz="2400" dirty="0" smtClean="0"/>
              <a:t>栏中将文件名改为“</a:t>
            </a:r>
            <a:r>
              <a:rPr lang="en-US" altLang="zh-CN" sz="2400" dirty="0" smtClean="0"/>
              <a:t>nmos1_</a:t>
            </a:r>
            <a:r>
              <a:rPr lang="zh-CN" altLang="zh-CN" sz="2400" dirty="0" smtClean="0"/>
              <a:t>”，点</a:t>
            </a:r>
            <a:r>
              <a:rPr lang="en-US" altLang="zh-CN" sz="2400" dirty="0" smtClean="0"/>
              <a:t>OK</a:t>
            </a:r>
            <a:r>
              <a:rPr lang="zh-CN" altLang="zh-CN" sz="2400" dirty="0" smtClean="0"/>
              <a:t>。</a:t>
            </a:r>
            <a:endParaRPr lang="zh-CN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 cstate="print"/>
          <a:srcRect r="58403" b="72397"/>
          <a:stretch>
            <a:fillRect/>
          </a:stretch>
        </p:blipFill>
        <p:spPr bwMode="auto">
          <a:xfrm>
            <a:off x="5724128" y="2276872"/>
            <a:ext cx="341987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 r="69222" b="70446"/>
          <a:stretch>
            <a:fillRect/>
          </a:stretch>
        </p:blipFill>
        <p:spPr bwMode="auto">
          <a:xfrm>
            <a:off x="5724128" y="4806077"/>
            <a:ext cx="3419872" cy="205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下箭头 6"/>
          <p:cNvSpPr/>
          <p:nvPr/>
        </p:nvSpPr>
        <p:spPr bwMode="auto">
          <a:xfrm>
            <a:off x="7092280" y="4077072"/>
            <a:ext cx="936104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820472" cy="1800200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在</a:t>
            </a:r>
            <a:r>
              <a:rPr lang="en-US" altLang="zh-CN" sz="2800" dirty="0" smtClean="0"/>
              <a:t>worksheet</a:t>
            </a:r>
            <a:r>
              <a:rPr lang="zh-CN" altLang="zh-CN" sz="2800" dirty="0" smtClean="0"/>
              <a:t>区域右击鼠标选择</a:t>
            </a:r>
            <a:r>
              <a:rPr lang="en-US" altLang="zh-CN" sz="2800" dirty="0" smtClean="0"/>
              <a:t>Add new row</a:t>
            </a:r>
            <a:r>
              <a:rPr lang="zh-CN" altLang="zh-CN" sz="2800" dirty="0" smtClean="0"/>
              <a:t>。</a:t>
            </a:r>
            <a:br>
              <a:rPr lang="en-US" altLang="zh-CN" sz="2800" dirty="0" smtClean="0"/>
            </a:br>
            <a:r>
              <a:rPr lang="zh-CN" altLang="zh-CN" sz="2800" dirty="0" smtClean="0"/>
              <a:t>鼠标移到</a:t>
            </a:r>
            <a:r>
              <a:rPr lang="en-US" altLang="zh-CN" sz="2800" dirty="0" smtClean="0"/>
              <a:t>gate</a:t>
            </a:r>
            <a:r>
              <a:rPr lang="zh-CN" altLang="zh-CN" sz="2800" dirty="0" smtClean="0"/>
              <a:t>上，右击，出现电极名列表，选择</a:t>
            </a:r>
            <a:r>
              <a:rPr lang="en-US" altLang="zh-CN" sz="2800" dirty="0" smtClean="0"/>
              <a:t>drain</a:t>
            </a:r>
            <a:r>
              <a:rPr lang="zh-CN" altLang="zh-CN" sz="2800" dirty="0" smtClean="0"/>
              <a:t>。并将</a:t>
            </a:r>
            <a:r>
              <a:rPr lang="en-US" altLang="zh-CN" sz="2800" dirty="0" smtClean="0"/>
              <a:t>Initial Bias</a:t>
            </a:r>
            <a:r>
              <a:rPr lang="zh-CN" altLang="zh-CN" sz="2800" dirty="0" smtClean="0"/>
              <a:t>的值修改为</a:t>
            </a:r>
            <a:r>
              <a:rPr lang="en-US" altLang="zh-CN" sz="2800" dirty="0" smtClean="0"/>
              <a:t>0.1.</a:t>
            </a:r>
            <a:endParaRPr lang="zh-CN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 cstate="print"/>
          <a:srcRect r="73549" b="43082"/>
          <a:stretch>
            <a:fillRect/>
          </a:stretch>
        </p:blipFill>
        <p:spPr bwMode="auto">
          <a:xfrm>
            <a:off x="0" y="2204864"/>
            <a:ext cx="278483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t="1479" r="81515" b="21604"/>
          <a:stretch>
            <a:fillRect/>
          </a:stretch>
        </p:blipFill>
        <p:spPr bwMode="auto">
          <a:xfrm>
            <a:off x="3851920" y="2250907"/>
            <a:ext cx="1771959" cy="4607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r="63067" b="5866"/>
          <a:stretch>
            <a:fillRect/>
          </a:stretch>
        </p:blipFill>
        <p:spPr bwMode="auto">
          <a:xfrm>
            <a:off x="6479704" y="2204864"/>
            <a:ext cx="2664296" cy="4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 bwMode="auto">
          <a:xfrm>
            <a:off x="2987824" y="3501008"/>
            <a:ext cx="792088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724128" y="3501008"/>
            <a:ext cx="720080" cy="10801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ATLAS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ATLAS</a:t>
            </a:r>
            <a:r>
              <a:rPr lang="zh-CN" altLang="en-US" sz="2800" dirty="0" smtClean="0"/>
              <a:t>是一个二维器件仿真工具，可用于仿真特定半导体器件结构的电学特性，并仿真器件工作时相关的内部物理机理。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器件仿真的结果可以用于</a:t>
            </a:r>
            <a:r>
              <a:rPr lang="en-US" altLang="zh-CN" sz="2800" dirty="0" smtClean="0"/>
              <a:t>SPICE</a:t>
            </a:r>
            <a:r>
              <a:rPr lang="zh-CN" altLang="en-US" sz="2800" dirty="0" smtClean="0"/>
              <a:t>模型参数的提取。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ATLAS </a:t>
            </a:r>
            <a:r>
              <a:rPr lang="zh-CN" altLang="en-US" sz="2800" dirty="0" smtClean="0"/>
              <a:t>拥有两个模拟器：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S-Pisces</a:t>
            </a:r>
            <a:r>
              <a:rPr lang="zh-CN" altLang="en-US" sz="2800" dirty="0" smtClean="0"/>
              <a:t>：所有硅器件模拟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Blaze </a:t>
            </a:r>
            <a:r>
              <a:rPr lang="zh-CN" altLang="en-US" sz="2800" dirty="0" smtClean="0"/>
              <a:t>：高级材料</a:t>
            </a:r>
            <a:r>
              <a:rPr lang="en-US" altLang="zh-CN" sz="2800" dirty="0" smtClean="0"/>
              <a:t>(III-V,II-VI </a:t>
            </a:r>
            <a:r>
              <a:rPr lang="zh-CN" altLang="en-US" sz="2800" dirty="0" smtClean="0"/>
              <a:t>和混合技术</a:t>
            </a:r>
            <a:r>
              <a:rPr lang="en-US" altLang="zh-CN" sz="2800" dirty="0" smtClean="0"/>
              <a:t>)</a:t>
            </a: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zh-CN" altLang="en-US" sz="2800" dirty="0" smtClean="0"/>
          </a:p>
        </p:txBody>
      </p:sp>
    </p:spTree>
  </p:cSld>
  <p:clrMapOvr>
    <a:masterClrMapping/>
  </p:clrMapOvr>
  <p:transition>
    <p:cover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507288" cy="1944216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同理再添加一行来定义</a:t>
            </a:r>
            <a:r>
              <a:rPr lang="en-US" altLang="zh-CN" sz="2800" dirty="0" smtClean="0"/>
              <a:t>gate</a:t>
            </a:r>
            <a:r>
              <a:rPr lang="zh-CN" altLang="zh-CN" sz="2800" dirty="0" smtClean="0"/>
              <a:t>。将它的</a:t>
            </a:r>
            <a:r>
              <a:rPr lang="en-US" altLang="zh-CN" sz="2800" dirty="0" smtClean="0"/>
              <a:t>Type</a:t>
            </a:r>
            <a:r>
              <a:rPr lang="zh-CN" altLang="zh-CN" sz="2800" dirty="0" smtClean="0"/>
              <a:t>栏改为变量“</a:t>
            </a:r>
            <a:r>
              <a:rPr lang="en-US" altLang="zh-CN" sz="2800" dirty="0" smtClean="0"/>
              <a:t>VAR1</a:t>
            </a:r>
            <a:r>
              <a:rPr lang="zh-CN" altLang="zh-CN" sz="2800" dirty="0" smtClean="0"/>
              <a:t>”</a:t>
            </a:r>
            <a:r>
              <a:rPr lang="en-US" altLang="zh-CN" sz="2800" dirty="0" smtClean="0"/>
              <a:t>,Initial Bias</a:t>
            </a:r>
            <a:r>
              <a:rPr lang="zh-CN" altLang="zh-CN" sz="2800" dirty="0" smtClean="0"/>
              <a:t>、</a:t>
            </a:r>
            <a:r>
              <a:rPr lang="en-US" altLang="zh-CN" sz="2800" dirty="0" smtClean="0"/>
              <a:t>Final Bias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Delta</a:t>
            </a:r>
            <a:r>
              <a:rPr lang="zh-CN" altLang="zh-CN" sz="2800" dirty="0" smtClean="0"/>
              <a:t>分别设置为</a:t>
            </a:r>
            <a:r>
              <a:rPr lang="en-US" altLang="zh-CN" sz="2800" dirty="0" smtClean="0"/>
              <a:t>0</a:t>
            </a:r>
            <a:r>
              <a:rPr lang="zh-CN" altLang="zh-CN" sz="2800" dirty="0" smtClean="0"/>
              <a:t>、</a:t>
            </a:r>
            <a:r>
              <a:rPr lang="en-US" altLang="zh-CN" sz="2800" dirty="0" smtClean="0"/>
              <a:t>3.3</a:t>
            </a:r>
            <a:r>
              <a:rPr lang="zh-CN" altLang="zh-CN" sz="2800" dirty="0" smtClean="0"/>
              <a:t>、</a:t>
            </a:r>
            <a:r>
              <a:rPr lang="en-US" altLang="zh-CN" sz="2800" dirty="0" smtClean="0"/>
              <a:t>0.1</a:t>
            </a:r>
            <a:r>
              <a:rPr lang="zh-CN" altLang="zh-CN" sz="2800" dirty="0" smtClean="0"/>
              <a:t>。点击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 cstate="print"/>
          <a:srcRect r="52817"/>
          <a:stretch>
            <a:fillRect/>
          </a:stretch>
        </p:blipFill>
        <p:spPr bwMode="auto">
          <a:xfrm>
            <a:off x="0" y="2276872"/>
            <a:ext cx="3491880" cy="462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r="48020"/>
          <a:stretch>
            <a:fillRect/>
          </a:stretch>
        </p:blipFill>
        <p:spPr bwMode="auto">
          <a:xfrm>
            <a:off x="5076056" y="2204864"/>
            <a:ext cx="3870852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 bwMode="auto">
          <a:xfrm>
            <a:off x="3923928" y="4077072"/>
            <a:ext cx="792088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440160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在窗口中出现语句。</a:t>
            </a:r>
            <a:r>
              <a:rPr lang="zh-CN" altLang="en-US" sz="2800" dirty="0" smtClean="0"/>
              <a:t>接着输入</a:t>
            </a:r>
            <a:br>
              <a:rPr lang="en-US" altLang="zh-CN" sz="2800" dirty="0" smtClean="0"/>
            </a:br>
            <a:r>
              <a:rPr lang="zh-CN" altLang="zh-CN" sz="2800" dirty="0" smtClean="0"/>
              <a:t>“</a:t>
            </a:r>
            <a:r>
              <a:rPr lang="en-US" altLang="zh-CN" sz="2800" dirty="0" err="1" smtClean="0"/>
              <a:t>tonyplot</a:t>
            </a:r>
            <a:r>
              <a:rPr lang="en-US" altLang="zh-CN" sz="2800" dirty="0" smtClean="0"/>
              <a:t> nmos1_0.log</a:t>
            </a:r>
            <a:r>
              <a:rPr lang="zh-CN" altLang="zh-CN" sz="2800" dirty="0" smtClean="0"/>
              <a:t>”语句</a:t>
            </a:r>
            <a:r>
              <a:rPr lang="zh-CN" altLang="en-US" sz="2800" dirty="0" smtClean="0"/>
              <a:t>可以</a:t>
            </a:r>
            <a:r>
              <a:rPr lang="zh-CN" altLang="zh-CN" sz="2800" dirty="0" smtClean="0"/>
              <a:t>将得到的图形用</a:t>
            </a:r>
            <a:r>
              <a:rPr lang="en-US" altLang="zh-CN" sz="2800" dirty="0" err="1" smtClean="0"/>
              <a:t>tonyplot</a:t>
            </a:r>
            <a:r>
              <a:rPr lang="zh-CN" altLang="zh-CN" sz="2800" dirty="0" smtClean="0"/>
              <a:t>显示出来。</a:t>
            </a:r>
            <a:r>
              <a:rPr lang="zh-CN" altLang="en-US" sz="2800" dirty="0" smtClean="0"/>
              <a:t>点击控制栏里的</a:t>
            </a:r>
            <a:r>
              <a:rPr lang="en-US" altLang="zh-CN" sz="2800" dirty="0" smtClean="0"/>
              <a:t>cont</a:t>
            </a:r>
            <a:r>
              <a:rPr lang="zh-CN" altLang="en-US" sz="2800" dirty="0" smtClean="0"/>
              <a:t>，运行。</a:t>
            </a:r>
            <a:endParaRPr lang="zh-CN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 cstate="print"/>
          <a:srcRect l="6839" t="8757" r="49388" b="14623"/>
          <a:stretch>
            <a:fillRect/>
          </a:stretch>
        </p:blipFill>
        <p:spPr bwMode="auto">
          <a:xfrm>
            <a:off x="395536" y="2204864"/>
            <a:ext cx="4032448" cy="441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38301" t="10945" r="12455" b="5866"/>
          <a:stretch>
            <a:fillRect/>
          </a:stretch>
        </p:blipFill>
        <p:spPr bwMode="auto">
          <a:xfrm>
            <a:off x="5220072" y="2204864"/>
            <a:ext cx="361556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292080" y="609329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Vds</a:t>
            </a:r>
            <a:r>
              <a:rPr lang="en-US" altLang="zh-CN" sz="2400" dirty="0" smtClean="0"/>
              <a:t>=0.1V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>Id</a:t>
            </a:r>
            <a:r>
              <a:rPr lang="zh-CN" altLang="zh-CN" sz="2400" dirty="0" smtClean="0"/>
              <a:t>—</a:t>
            </a:r>
            <a:r>
              <a:rPr lang="en-US" altLang="zh-CN" sz="2400" dirty="0" err="1" smtClean="0"/>
              <a:t>Vgs</a:t>
            </a:r>
            <a:r>
              <a:rPr lang="zh-CN" altLang="zh-CN" sz="2400" dirty="0" smtClean="0"/>
              <a:t>曲线</a:t>
            </a:r>
            <a:endParaRPr lang="zh-CN" altLang="en-US" sz="2400" dirty="0"/>
          </a:p>
        </p:txBody>
      </p:sp>
      <p:sp>
        <p:nvSpPr>
          <p:cNvPr id="7" name="右箭头 6"/>
          <p:cNvSpPr/>
          <p:nvPr/>
        </p:nvSpPr>
        <p:spPr bwMode="auto">
          <a:xfrm>
            <a:off x="4499992" y="3212976"/>
            <a:ext cx="648072" cy="10393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2267744" y="5085184"/>
            <a:ext cx="360040" cy="21602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2114"/>
          </a:xfrm>
        </p:spPr>
        <p:txBody>
          <a:bodyPr/>
          <a:lstStyle/>
          <a:p>
            <a:pPr algn="l"/>
            <a:r>
              <a:rPr lang="en-US" altLang="zh-CN" sz="3200" dirty="0" smtClean="0"/>
              <a:t>2.</a:t>
            </a:r>
            <a:r>
              <a:rPr lang="zh-CN" altLang="en-US" sz="3200" dirty="0" smtClean="0"/>
              <a:t>获取器件参数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892480" cy="2448272"/>
          </a:xfrm>
        </p:spPr>
        <p:txBody>
          <a:bodyPr/>
          <a:lstStyle/>
          <a:p>
            <a:pPr>
              <a:buNone/>
            </a:pPr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en-US" altLang="zh-CN" sz="2800" dirty="0" err="1" smtClean="0"/>
              <a:t>Commands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Extract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Device</a:t>
            </a:r>
            <a:r>
              <a:rPr lang="en-US" altLang="zh-CN" sz="2800" dirty="0" smtClean="0"/>
              <a:t>…</a:t>
            </a:r>
            <a:endParaRPr lang="zh-CN" altLang="zh-CN" sz="2800" dirty="0" smtClean="0"/>
          </a:p>
          <a:p>
            <a:pPr>
              <a:buNone/>
            </a:pPr>
            <a:r>
              <a:rPr lang="zh-CN" altLang="zh-CN" sz="2800" dirty="0" smtClean="0"/>
              <a:t>在弹出的</a:t>
            </a:r>
            <a:r>
              <a:rPr lang="en-US" altLang="zh-CN" sz="2800" dirty="0" smtClean="0"/>
              <a:t>Extraction</a:t>
            </a:r>
            <a:r>
              <a:rPr lang="zh-CN" altLang="zh-CN" sz="2800" dirty="0" smtClean="0"/>
              <a:t>菜单中，默认</a:t>
            </a:r>
            <a:r>
              <a:rPr lang="en-US" altLang="zh-CN" sz="2800" dirty="0" smtClean="0"/>
              <a:t>Test </a:t>
            </a:r>
            <a:r>
              <a:rPr lang="en-US" altLang="zh-CN" sz="2800" dirty="0" err="1" smtClean="0"/>
              <a:t>nam</a:t>
            </a:r>
            <a:r>
              <a:rPr lang="zh-CN" altLang="zh-CN" sz="2800" dirty="0" smtClean="0"/>
              <a:t>是</a:t>
            </a:r>
            <a:r>
              <a:rPr lang="en-US" altLang="zh-CN" sz="2800" dirty="0" err="1" smtClean="0"/>
              <a:t>Vt</a:t>
            </a:r>
            <a:r>
              <a:rPr lang="zh-CN" altLang="zh-CN" sz="2800" dirty="0" smtClean="0"/>
              <a:t>。在</a:t>
            </a:r>
            <a:r>
              <a:rPr lang="en-US" altLang="zh-CN" sz="2800" dirty="0" smtClean="0"/>
              <a:t>Extract expression</a:t>
            </a:r>
            <a:r>
              <a:rPr lang="zh-CN" altLang="zh-CN" sz="2800" dirty="0" smtClean="0"/>
              <a:t>栏中是</a:t>
            </a:r>
            <a:r>
              <a:rPr lang="en-US" altLang="zh-CN" sz="2800" dirty="0" err="1" smtClean="0"/>
              <a:t>Vt</a:t>
            </a:r>
            <a:r>
              <a:rPr lang="zh-CN" altLang="zh-CN" sz="2800" dirty="0" smtClean="0"/>
              <a:t>的表达式，可以根据需要修改。点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即可提取出</a:t>
            </a:r>
            <a:r>
              <a:rPr lang="en-US" altLang="zh-CN" sz="2800" dirty="0" err="1" smtClean="0"/>
              <a:t>Vt</a:t>
            </a:r>
            <a:r>
              <a:rPr lang="zh-CN" altLang="zh-CN" sz="2800" dirty="0" smtClean="0"/>
              <a:t>参数。</a:t>
            </a:r>
            <a:endParaRPr lang="zh-CN" altLang="zh-CN" sz="2800" dirty="0" smtClean="0"/>
          </a:p>
          <a:p>
            <a:pPr>
              <a:buNone/>
            </a:pPr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同理，提取出</a:t>
            </a:r>
            <a:r>
              <a:rPr lang="en-US" altLang="zh-CN" sz="2800" dirty="0" smtClean="0"/>
              <a:t>Beta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Theta</a:t>
            </a:r>
            <a:r>
              <a:rPr lang="zh-CN" altLang="zh-CN" sz="2800" dirty="0" smtClean="0"/>
              <a:t>参数。</a:t>
            </a:r>
            <a:endParaRPr lang="zh-CN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 cstate="print"/>
          <a:srcRect r="53492" b="80297"/>
          <a:stretch>
            <a:fillRect/>
          </a:stretch>
        </p:blipFill>
        <p:spPr bwMode="auto">
          <a:xfrm>
            <a:off x="0" y="3429000"/>
            <a:ext cx="48965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684" r="53491" b="63879"/>
          <a:stretch>
            <a:fillRect/>
          </a:stretch>
        </p:blipFill>
        <p:spPr bwMode="auto">
          <a:xfrm>
            <a:off x="0" y="4481736"/>
            <a:ext cx="482453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7738" t="48161" r="54508" b="40017"/>
          <a:stretch>
            <a:fillRect/>
          </a:stretch>
        </p:blipFill>
        <p:spPr bwMode="auto">
          <a:xfrm>
            <a:off x="4932040" y="3861049"/>
            <a:ext cx="4211960" cy="145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229600" cy="1143000"/>
          </a:xfrm>
        </p:spPr>
        <p:txBody>
          <a:bodyPr/>
          <a:lstStyle/>
          <a:p>
            <a:pPr algn="l"/>
            <a:r>
              <a:rPr lang="zh-CN" altLang="en-US" sz="3200" dirty="0" smtClean="0"/>
              <a:t>（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）点击控制栏里</a:t>
            </a:r>
            <a:r>
              <a:rPr lang="en-US" altLang="zh-CN" sz="3200" dirty="0" smtClean="0"/>
              <a:t>cont</a:t>
            </a:r>
            <a:r>
              <a:rPr lang="zh-CN" altLang="en-US" sz="3200" dirty="0" smtClean="0"/>
              <a:t>后，运行。运行结果显示在运行输出窗口中。</a:t>
            </a:r>
            <a:endParaRPr lang="zh-CN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 cstate="print"/>
          <a:srcRect l="6839" t="60649" r="60736" b="14300"/>
          <a:stretch>
            <a:fillRect/>
          </a:stretch>
        </p:blipFill>
        <p:spPr bwMode="auto">
          <a:xfrm>
            <a:off x="827584" y="1772816"/>
            <a:ext cx="65632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53732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Beta=0.000142963    A/V</a:t>
            </a:r>
            <a:r>
              <a:rPr lang="en-US" altLang="zh-CN" baseline="30000" dirty="0" smtClean="0"/>
              <a:t>2</a:t>
            </a:r>
            <a:endParaRPr lang="en-US" altLang="zh-CN" baseline="30000" dirty="0" smtClean="0"/>
          </a:p>
          <a:p>
            <a:r>
              <a:rPr lang="en-US" altLang="zh-CN" dirty="0" smtClean="0"/>
              <a:t>Theta=0.0162163     1/V</a:t>
            </a:r>
            <a:endParaRPr lang="zh-CN" altLang="en-US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496944" cy="1296144"/>
          </a:xfrm>
        </p:spPr>
        <p:txBody>
          <a:bodyPr/>
          <a:lstStyle/>
          <a:p>
            <a:pPr algn="l"/>
            <a:r>
              <a:rPr lang="en-US" altLang="zh-CN" sz="3200" dirty="0" smtClean="0"/>
              <a:t>3.  </a:t>
            </a:r>
            <a:r>
              <a:rPr lang="en-US" altLang="zh-CN" sz="3200" dirty="0" err="1" smtClean="0"/>
              <a:t>Vgs</a:t>
            </a:r>
            <a:r>
              <a:rPr lang="zh-CN" altLang="zh-CN" sz="3200" dirty="0" smtClean="0"/>
              <a:t>分别为</a:t>
            </a:r>
            <a:r>
              <a:rPr lang="en-US" altLang="zh-CN" sz="3200" dirty="0" smtClean="0"/>
              <a:t>1.1V</a:t>
            </a:r>
            <a:r>
              <a:rPr lang="zh-CN" altLang="zh-CN" sz="3200" dirty="0" smtClean="0"/>
              <a:t>、</a:t>
            </a:r>
            <a:r>
              <a:rPr lang="en-US" altLang="zh-CN" sz="3200" dirty="0" smtClean="0"/>
              <a:t>2.2V</a:t>
            </a:r>
            <a:r>
              <a:rPr lang="zh-CN" altLang="zh-CN" sz="3200" dirty="0" smtClean="0"/>
              <a:t>、</a:t>
            </a:r>
            <a:r>
              <a:rPr lang="en-US" altLang="zh-CN" sz="3200" dirty="0" smtClean="0"/>
              <a:t>3.3V</a:t>
            </a:r>
            <a:r>
              <a:rPr lang="zh-CN" altLang="zh-CN" sz="3200" dirty="0" smtClean="0"/>
              <a:t>时，</a:t>
            </a:r>
            <a:r>
              <a:rPr lang="en-US" altLang="zh-CN" sz="3200" dirty="0" smtClean="0"/>
              <a:t>Id</a:t>
            </a:r>
            <a:r>
              <a:rPr lang="zh-CN" altLang="zh-CN" sz="3200" dirty="0" smtClean="0"/>
              <a:t>—</a:t>
            </a:r>
            <a:r>
              <a:rPr lang="en-US" altLang="zh-CN" sz="3200" dirty="0" err="1" smtClean="0"/>
              <a:t>Vgs</a:t>
            </a:r>
            <a:r>
              <a:rPr lang="zh-CN" altLang="zh-CN" sz="3200" dirty="0" smtClean="0"/>
              <a:t>曲线族的产生</a:t>
            </a:r>
            <a:r>
              <a:rPr lang="zh-CN" altLang="en-US" sz="3200" dirty="0" smtClean="0"/>
              <a:t>，</a:t>
            </a:r>
            <a:r>
              <a:rPr lang="en-US" altLang="zh-CN" sz="3200" dirty="0" err="1" smtClean="0"/>
              <a:t>Vds</a:t>
            </a:r>
            <a:r>
              <a:rPr lang="zh-CN" altLang="zh-CN" sz="3200" dirty="0" smtClean="0"/>
              <a:t>变化范围是</a:t>
            </a:r>
            <a:r>
              <a:rPr lang="en-US" altLang="zh-CN" sz="3200" dirty="0" smtClean="0"/>
              <a:t>0~3.3V</a:t>
            </a:r>
            <a:r>
              <a:rPr lang="zh-CN" altLang="zh-CN" sz="3200" dirty="0" smtClean="0"/>
              <a:t>。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988840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为了不使后面的端口特性写入到前面的</a:t>
            </a:r>
            <a:r>
              <a:rPr lang="en-US" altLang="zh-CN" sz="2800" dirty="0" smtClean="0"/>
              <a:t>log</a:t>
            </a:r>
            <a:r>
              <a:rPr lang="zh-CN" altLang="zh-CN" sz="2800" dirty="0" smtClean="0"/>
              <a:t>文件</a:t>
            </a:r>
            <a:r>
              <a:rPr lang="en-US" altLang="zh-CN" sz="2800" dirty="0" smtClean="0"/>
              <a:t>nmos1.log</a:t>
            </a:r>
            <a:r>
              <a:rPr lang="zh-CN" altLang="zh-CN" sz="2800" dirty="0" smtClean="0"/>
              <a:t>中，我们用</a:t>
            </a:r>
            <a:r>
              <a:rPr lang="en-US" altLang="zh-CN" sz="2800" dirty="0" smtClean="0"/>
              <a:t>log off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640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/>
              <a:t>为了得到曲线族，先用</a:t>
            </a:r>
            <a:r>
              <a:rPr lang="en-US" altLang="zh-CN" sz="2800" dirty="0" err="1" smtClean="0"/>
              <a:t>deckbuild</a:t>
            </a:r>
            <a:r>
              <a:rPr lang="zh-CN" altLang="zh-CN" sz="2800" dirty="0" smtClean="0"/>
              <a:t>：</a:t>
            </a:r>
            <a:r>
              <a:rPr lang="en-US" altLang="zh-CN" sz="2800" dirty="0" smtClean="0"/>
              <a:t>ATLAS Test</a:t>
            </a:r>
            <a:r>
              <a:rPr lang="zh-CN" altLang="zh-CN" sz="2800" dirty="0" smtClean="0"/>
              <a:t>菜单得到每个</a:t>
            </a:r>
            <a:r>
              <a:rPr lang="en-US" altLang="zh-CN" sz="2800" dirty="0" err="1" smtClean="0"/>
              <a:t>Vgs</a:t>
            </a:r>
            <a:r>
              <a:rPr lang="zh-CN" altLang="zh-CN" sz="2800" dirty="0" smtClean="0"/>
              <a:t>的结果：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commands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Solutions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Solve</a:t>
            </a:r>
            <a:r>
              <a:rPr lang="en-US" altLang="zh-CN" sz="2800" dirty="0" smtClean="0"/>
              <a:t>…</a:t>
            </a:r>
            <a:r>
              <a:rPr lang="zh-CN" altLang="zh-CN" sz="2800" dirty="0" smtClean="0"/>
              <a:t>，在弹出菜单中选择“</a:t>
            </a:r>
            <a:r>
              <a:rPr lang="en-US" altLang="zh-CN" sz="2800" dirty="0" smtClean="0"/>
              <a:t>props…</a:t>
            </a:r>
            <a:r>
              <a:rPr lang="zh-CN" altLang="zh-CN" sz="2800" dirty="0" smtClean="0"/>
              <a:t>”，将</a:t>
            </a:r>
            <a:r>
              <a:rPr lang="en-US" altLang="zh-CN" sz="2800" dirty="0" smtClean="0"/>
              <a:t>Write mode</a:t>
            </a:r>
            <a:r>
              <a:rPr lang="zh-CN" altLang="zh-CN" sz="2800" dirty="0" smtClean="0"/>
              <a:t>栏改为</a:t>
            </a:r>
            <a:r>
              <a:rPr lang="en-US" altLang="zh-CN" sz="2800" dirty="0" smtClean="0"/>
              <a:t>Line</a:t>
            </a:r>
            <a:r>
              <a:rPr lang="zh-CN" altLang="zh-CN" sz="2800" dirty="0" smtClean="0"/>
              <a:t>（绘制多条曲线），点</a:t>
            </a:r>
            <a:r>
              <a:rPr lang="en-US" altLang="zh-CN" sz="2800" dirty="0" smtClean="0"/>
              <a:t>OK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 cstate="print"/>
          <a:srcRect r="55779" b="63394"/>
          <a:stretch>
            <a:fillRect/>
          </a:stretch>
        </p:blipFill>
        <p:spPr bwMode="auto">
          <a:xfrm>
            <a:off x="1691680" y="980728"/>
            <a:ext cx="529018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3933056"/>
            <a:ext cx="8892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Add new row</a:t>
            </a:r>
            <a:r>
              <a:rPr lang="zh-CN" altLang="zh-CN" sz="2800" dirty="0" smtClean="0"/>
              <a:t>，设置栅极偏置参数，</a:t>
            </a:r>
            <a:r>
              <a:rPr lang="en-US" altLang="zh-CN" sz="2800" dirty="0" smtClean="0"/>
              <a:t>Initial Bias</a:t>
            </a:r>
            <a:r>
              <a:rPr lang="zh-CN" altLang="zh-CN" sz="2800" dirty="0" smtClean="0"/>
              <a:t>的值为</a:t>
            </a:r>
            <a:r>
              <a:rPr lang="en-US" altLang="zh-CN" sz="2800" dirty="0" smtClean="0"/>
              <a:t>1.1</a:t>
            </a:r>
            <a:r>
              <a:rPr lang="zh-CN" altLang="zh-CN" sz="2800" dirty="0" smtClean="0"/>
              <a:t>。点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。在文本窗口出现一行</a:t>
            </a:r>
            <a:r>
              <a:rPr lang="en-US" altLang="zh-CN" sz="2800" dirty="0" smtClean="0"/>
              <a:t> </a:t>
            </a:r>
            <a:endParaRPr lang="zh-CN" altLang="zh-CN" sz="2800" dirty="0" smtClean="0"/>
          </a:p>
          <a:p>
            <a:r>
              <a:rPr lang="en-US" altLang="zh-CN" sz="2800" dirty="0" smtClean="0"/>
              <a:t>solve </a:t>
            </a:r>
            <a:r>
              <a:rPr lang="en-US" altLang="zh-CN" sz="2800" dirty="0" err="1" smtClean="0"/>
              <a:t>vgate</a:t>
            </a:r>
            <a:r>
              <a:rPr lang="en-US" altLang="zh-CN" sz="2800" dirty="0" smtClean="0"/>
              <a:t>=1.1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zh-CN" altLang="zh-CN" sz="2800" dirty="0" smtClean="0"/>
              <a:t>在后面添加语句</a:t>
            </a:r>
            <a:r>
              <a:rPr lang="en-US" altLang="zh-CN" sz="2800" dirty="0" err="1" smtClean="0"/>
              <a:t>outfile</a:t>
            </a:r>
            <a:r>
              <a:rPr lang="en-US" altLang="zh-CN" sz="2800" dirty="0" smtClean="0"/>
              <a:t>=solve1</a:t>
            </a:r>
            <a:r>
              <a:rPr lang="zh-CN" altLang="zh-CN" sz="2800" dirty="0" smtClean="0"/>
              <a:t>来保存输出结果。</a:t>
            </a:r>
            <a:endParaRPr lang="zh-CN" altLang="zh-CN" sz="2800" dirty="0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0"/>
          </a:xfrm>
        </p:spPr>
        <p:txBody>
          <a:bodyPr/>
          <a:lstStyle/>
          <a:p>
            <a:pPr algn="l"/>
            <a:br>
              <a:rPr lang="zh-CN" altLang="zh-CN" sz="3200" dirty="0" smtClean="0"/>
            </a:br>
            <a:r>
              <a:rPr lang="zh-CN" altLang="en-US" sz="3200" dirty="0" smtClean="0"/>
              <a:t>（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）</a:t>
            </a:r>
            <a:r>
              <a:rPr lang="zh-CN" altLang="zh-CN" sz="3200" dirty="0" smtClean="0"/>
              <a:t>同理，增加栅极偏置为</a:t>
            </a:r>
            <a:r>
              <a:rPr lang="en-US" altLang="zh-CN" sz="3200" dirty="0" smtClean="0"/>
              <a:t>2.2</a:t>
            </a:r>
            <a:r>
              <a:rPr lang="zh-CN" altLang="zh-CN" sz="3200" dirty="0" smtClean="0"/>
              <a:t>和</a:t>
            </a:r>
            <a:r>
              <a:rPr lang="en-US" altLang="zh-CN" sz="3200" dirty="0" smtClean="0"/>
              <a:t>3.3V</a:t>
            </a:r>
            <a:r>
              <a:rPr lang="zh-CN" altLang="zh-CN" sz="3200" dirty="0" smtClean="0"/>
              <a:t>时的语句。</a:t>
            </a:r>
            <a:br>
              <a:rPr lang="zh-CN" altLang="en-US" sz="3200" dirty="0" smtClean="0"/>
            </a:br>
            <a:endParaRPr lang="zh-CN" altLang="en-US" sz="3200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 t="7955" r="41332" b="5759"/>
          <a:stretch>
            <a:fillRect/>
          </a:stretch>
        </p:blipFill>
        <p:spPr bwMode="auto">
          <a:xfrm>
            <a:off x="1619672" y="1988840"/>
            <a:ext cx="5544616" cy="509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pPr algn="l"/>
            <a:r>
              <a:rPr lang="zh-CN" altLang="zh-CN" sz="3200" dirty="0" smtClean="0"/>
              <a:t>再次使用</a:t>
            </a:r>
            <a:r>
              <a:rPr lang="en-US" altLang="zh-CN" sz="3200" dirty="0" smtClean="0"/>
              <a:t>ATLAS Test</a:t>
            </a:r>
            <a:r>
              <a:rPr lang="zh-CN" altLang="zh-CN" sz="3200" dirty="0" smtClean="0"/>
              <a:t>菜单设置</a:t>
            </a:r>
            <a:r>
              <a:rPr lang="en-US" altLang="zh-CN" sz="3200" dirty="0" smtClean="0"/>
              <a:t>Solve</a:t>
            </a:r>
            <a:r>
              <a:rPr lang="zh-CN" altLang="zh-CN" sz="3200" dirty="0" smtClean="0"/>
              <a:t>语句，使漏极电压变化范围为</a:t>
            </a:r>
            <a:r>
              <a:rPr lang="en-US" altLang="zh-CN" sz="3200" dirty="0" smtClean="0"/>
              <a:t>0~3.3V: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51520" y="1772816"/>
            <a:ext cx="8676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en-US" altLang="zh-CN" sz="2800" dirty="0" err="1" smtClean="0"/>
              <a:t>Commands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Solutions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Solve</a:t>
            </a:r>
            <a:r>
              <a:rPr lang="en-US" altLang="zh-CN" sz="2800" dirty="0" smtClean="0"/>
              <a:t>…</a:t>
            </a:r>
            <a:r>
              <a:rPr lang="zh-CN" altLang="zh-CN" sz="2800" dirty="0" smtClean="0"/>
              <a:t>；点</a:t>
            </a:r>
            <a:r>
              <a:rPr lang="en-US" altLang="zh-CN" sz="2800" dirty="0" smtClean="0"/>
              <a:t>Props…</a:t>
            </a:r>
            <a:r>
              <a:rPr lang="zh-CN" altLang="zh-CN" sz="2800" dirty="0" smtClean="0"/>
              <a:t>，将</a:t>
            </a:r>
            <a:r>
              <a:rPr lang="en-US" altLang="zh-CN" sz="2800" dirty="0" smtClean="0"/>
              <a:t>Write mode</a:t>
            </a:r>
            <a:r>
              <a:rPr lang="zh-CN" altLang="zh-CN" sz="2800" dirty="0" smtClean="0"/>
              <a:t>栏改为</a:t>
            </a:r>
            <a:r>
              <a:rPr lang="en-US" altLang="zh-CN" sz="2800" dirty="0" smtClean="0"/>
              <a:t>Test,</a:t>
            </a:r>
            <a:r>
              <a:rPr lang="zh-CN" altLang="zh-CN" sz="2800" dirty="0" smtClean="0"/>
              <a:t>将</a:t>
            </a:r>
            <a:r>
              <a:rPr lang="en-US" altLang="zh-CN" sz="2800" dirty="0" smtClean="0"/>
              <a:t>log file</a:t>
            </a:r>
            <a:r>
              <a:rPr lang="zh-CN" altLang="zh-CN" sz="2800" dirty="0" smtClean="0"/>
              <a:t>栏的文件名改为</a:t>
            </a:r>
            <a:r>
              <a:rPr lang="en-US" altLang="zh-CN" sz="2800" dirty="0" smtClean="0"/>
              <a:t>nmos2_</a:t>
            </a:r>
            <a:r>
              <a:rPr lang="zh-CN" altLang="zh-CN" sz="2800" dirty="0" smtClean="0"/>
              <a:t>；点</a:t>
            </a:r>
            <a:r>
              <a:rPr lang="en-US" altLang="zh-CN" sz="2800" dirty="0" smtClean="0"/>
              <a:t>OK</a:t>
            </a:r>
            <a:endParaRPr lang="zh-CN" altLang="zh-CN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 cstate="print"/>
          <a:srcRect r="68538" b="71541"/>
          <a:stretch>
            <a:fillRect/>
          </a:stretch>
        </p:blipFill>
        <p:spPr bwMode="auto">
          <a:xfrm>
            <a:off x="1475656" y="3212976"/>
            <a:ext cx="560554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640960" cy="1143000"/>
          </a:xfrm>
        </p:spPr>
        <p:txBody>
          <a:bodyPr/>
          <a:lstStyle/>
          <a:p>
            <a:pPr lvl="0"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工作区中，</a:t>
            </a:r>
            <a:r>
              <a:rPr lang="en-US" altLang="zh-CN" sz="2800" dirty="0" smtClean="0"/>
              <a:t>gate</a:t>
            </a:r>
            <a:r>
              <a:rPr lang="zh-CN" altLang="zh-CN" sz="2800" dirty="0" smtClean="0"/>
              <a:t>改为</a:t>
            </a:r>
            <a:r>
              <a:rPr lang="en-US" altLang="zh-CN" sz="2800" dirty="0" smtClean="0"/>
              <a:t>drain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CONST</a:t>
            </a:r>
            <a:r>
              <a:rPr lang="zh-CN" altLang="zh-CN" sz="2800" dirty="0" smtClean="0"/>
              <a:t>改为</a:t>
            </a:r>
            <a:r>
              <a:rPr lang="en-US" altLang="zh-CN" sz="2800" dirty="0" smtClean="0"/>
              <a:t>VAR1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Initial Bias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Final Bias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Delta</a:t>
            </a:r>
            <a:r>
              <a:rPr lang="zh-CN" altLang="zh-CN" sz="2800" dirty="0" smtClean="0"/>
              <a:t>分别设为</a:t>
            </a:r>
            <a:r>
              <a:rPr lang="en-US" altLang="zh-CN" sz="2800" dirty="0" smtClean="0"/>
              <a:t>0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3.3 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0.3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 cstate="print"/>
          <a:srcRect r="56227" b="77483"/>
          <a:stretch>
            <a:fillRect/>
          </a:stretch>
        </p:blipFill>
        <p:spPr bwMode="auto">
          <a:xfrm>
            <a:off x="1907704" y="1700808"/>
            <a:ext cx="537659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5536" y="3501008"/>
            <a:ext cx="84249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点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。文本窗口中出现：</a:t>
            </a:r>
            <a:endParaRPr lang="zh-CN" altLang="zh-CN" sz="2800" dirty="0" smtClean="0"/>
          </a:p>
          <a:p>
            <a:r>
              <a:rPr lang="en-US" altLang="zh-CN" sz="2800" dirty="0" smtClean="0"/>
              <a:t>solve init</a:t>
            </a:r>
            <a:endParaRPr lang="zh-CN" altLang="zh-CN" sz="2800" dirty="0" smtClean="0"/>
          </a:p>
          <a:p>
            <a:r>
              <a:rPr lang="en-US" altLang="zh-CN" sz="2800" dirty="0" smtClean="0"/>
              <a:t>log </a:t>
            </a:r>
            <a:r>
              <a:rPr lang="en-US" altLang="zh-CN" sz="2800" dirty="0" err="1" smtClean="0"/>
              <a:t>outfile</a:t>
            </a:r>
            <a:r>
              <a:rPr lang="en-US" altLang="zh-CN" sz="2800" dirty="0" smtClean="0"/>
              <a:t>=nmos2_0.log</a:t>
            </a:r>
            <a:endParaRPr lang="zh-CN" altLang="zh-CN" sz="2800" dirty="0" smtClean="0"/>
          </a:p>
          <a:p>
            <a:r>
              <a:rPr lang="en-US" altLang="zh-CN" sz="2800" dirty="0" smtClean="0"/>
              <a:t>solve name=drain </a:t>
            </a:r>
            <a:r>
              <a:rPr lang="en-US" altLang="zh-CN" sz="2800" dirty="0" err="1" smtClean="0"/>
              <a:t>vdrain</a:t>
            </a:r>
            <a:r>
              <a:rPr lang="en-US" altLang="zh-CN" sz="2800" dirty="0" smtClean="0"/>
              <a:t>=0 </a:t>
            </a:r>
            <a:r>
              <a:rPr lang="en-US" altLang="zh-CN" sz="2800" dirty="0" err="1" smtClean="0"/>
              <a:t>vfinal</a:t>
            </a:r>
            <a:r>
              <a:rPr lang="en-US" altLang="zh-CN" sz="2800" dirty="0" smtClean="0"/>
              <a:t>=3.3 </a:t>
            </a:r>
            <a:r>
              <a:rPr lang="en-US" altLang="zh-CN" sz="2800" dirty="0" err="1" smtClean="0"/>
              <a:t>vstep</a:t>
            </a:r>
            <a:r>
              <a:rPr lang="en-US" altLang="zh-CN" sz="2800" dirty="0" smtClean="0"/>
              <a:t>=0.3</a:t>
            </a:r>
            <a:endParaRPr lang="zh-CN" altLang="zh-CN" sz="28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568952" cy="1143000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用</a:t>
            </a:r>
            <a:r>
              <a:rPr lang="en-US" altLang="zh-CN" sz="2800" dirty="0" smtClean="0"/>
              <a:t>Load</a:t>
            </a:r>
            <a:r>
              <a:rPr lang="zh-CN" altLang="zh-CN" sz="2800" dirty="0" smtClean="0"/>
              <a:t>菜单来加载栅极偏置为</a:t>
            </a:r>
            <a:r>
              <a:rPr lang="en-US" altLang="zh-CN" sz="2800" dirty="0" smtClean="0"/>
              <a:t>1.1V</a:t>
            </a:r>
            <a:r>
              <a:rPr lang="zh-CN" altLang="zh-CN" sz="2800" dirty="0" smtClean="0"/>
              <a:t>时的结果文件</a:t>
            </a:r>
            <a:r>
              <a:rPr lang="en-US" altLang="zh-CN" sz="2800" dirty="0" smtClean="0"/>
              <a:t>solve1</a:t>
            </a:r>
            <a:r>
              <a:rPr lang="zh-CN" altLang="zh-CN" sz="2800" dirty="0" smtClean="0"/>
              <a:t>，替换</a:t>
            </a:r>
            <a:r>
              <a:rPr lang="en-US" altLang="zh-CN" sz="2800" dirty="0" smtClean="0"/>
              <a:t>solve init</a:t>
            </a:r>
            <a:r>
              <a:rPr lang="zh-CN" altLang="zh-CN" sz="2800" dirty="0" smtClean="0"/>
              <a:t>语句。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23528" y="1628800"/>
            <a:ext cx="88204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选中</a:t>
            </a:r>
            <a:r>
              <a:rPr lang="en-US" altLang="zh-CN" sz="2800" dirty="0" smtClean="0"/>
              <a:t>solve init</a:t>
            </a:r>
            <a:r>
              <a:rPr lang="zh-CN" altLang="zh-CN" sz="2800" dirty="0" smtClean="0"/>
              <a:t>，</a:t>
            </a:r>
            <a:r>
              <a:rPr lang="en-US" altLang="zh-CN" sz="2800" dirty="0" err="1" smtClean="0"/>
              <a:t>Commands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Solutions</a:t>
            </a:r>
            <a:r>
              <a:rPr lang="en-US" altLang="zh-CN" sz="2800" dirty="0" err="1" smtClean="0">
                <a:sym typeface="Wingdings" panose="05000000000000000000"/>
              </a:rPr>
              <a:t></a:t>
            </a:r>
            <a:r>
              <a:rPr lang="en-US" altLang="zh-CN" sz="2800" dirty="0" err="1" smtClean="0"/>
              <a:t>Load</a:t>
            </a:r>
            <a:r>
              <a:rPr lang="en-US" altLang="zh-CN" sz="2800" dirty="0" smtClean="0"/>
              <a:t>…</a:t>
            </a:r>
            <a:r>
              <a:rPr lang="zh-CN" altLang="zh-CN" sz="2800" dirty="0" smtClean="0"/>
              <a:t>，在</a:t>
            </a:r>
            <a:r>
              <a:rPr lang="en-US" altLang="zh-CN" sz="2800" dirty="0" smtClean="0"/>
              <a:t>Load</a:t>
            </a:r>
            <a:r>
              <a:rPr lang="zh-CN" altLang="zh-CN" sz="2800" dirty="0" smtClean="0"/>
              <a:t>菜单的</a:t>
            </a:r>
            <a:r>
              <a:rPr lang="en-US" altLang="zh-CN" sz="2800" dirty="0" smtClean="0"/>
              <a:t>File name</a:t>
            </a:r>
            <a:r>
              <a:rPr lang="zh-CN" altLang="zh-CN" sz="2800" dirty="0" smtClean="0"/>
              <a:t>栏输入</a:t>
            </a:r>
            <a:r>
              <a:rPr lang="en-US" altLang="zh-CN" sz="2800" dirty="0" smtClean="0"/>
              <a:t>solve1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Format</a:t>
            </a:r>
            <a:r>
              <a:rPr lang="zh-CN" altLang="zh-CN" sz="2800" dirty="0" smtClean="0"/>
              <a:t>栏选择</a:t>
            </a:r>
            <a:r>
              <a:rPr lang="en-US" altLang="zh-CN" sz="2800" dirty="0" smtClean="0"/>
              <a:t>SPISCES</a:t>
            </a:r>
            <a:r>
              <a:rPr lang="zh-CN" altLang="zh-CN" sz="2800" dirty="0" smtClean="0"/>
              <a:t>格式。点击</a:t>
            </a:r>
            <a:r>
              <a:rPr lang="en-US" altLang="zh-CN" sz="2800" dirty="0" smtClean="0"/>
              <a:t>WRITE</a:t>
            </a:r>
            <a:r>
              <a:rPr lang="zh-CN" altLang="zh-CN" sz="2800" dirty="0" smtClean="0"/>
              <a:t>，出现询问对话框，选择“</a:t>
            </a:r>
            <a:r>
              <a:rPr lang="en-US" altLang="zh-CN" sz="2800" dirty="0" smtClean="0"/>
              <a:t>Yes</a:t>
            </a:r>
            <a:r>
              <a:rPr lang="zh-CN" altLang="zh-CN" sz="2800" dirty="0" smtClean="0"/>
              <a:t>，</a:t>
            </a:r>
            <a:r>
              <a:rPr lang="en-US" altLang="zh-CN" sz="2800" dirty="0" smtClean="0"/>
              <a:t>replace selection</a:t>
            </a:r>
            <a:r>
              <a:rPr lang="zh-CN" altLang="zh-CN" sz="2800" dirty="0" smtClean="0"/>
              <a:t>”，则</a:t>
            </a:r>
            <a:r>
              <a:rPr lang="en-US" altLang="zh-CN" sz="2800" dirty="0" smtClean="0"/>
              <a:t>Load</a:t>
            </a:r>
            <a:r>
              <a:rPr lang="zh-CN" altLang="zh-CN" sz="2800" dirty="0" smtClean="0"/>
              <a:t>语句将会在</a:t>
            </a:r>
            <a:r>
              <a:rPr lang="en-US" altLang="zh-CN" sz="2800" dirty="0" err="1" smtClean="0"/>
              <a:t>Deckbuild</a:t>
            </a:r>
            <a:r>
              <a:rPr lang="zh-CN" altLang="zh-CN" sz="2800" dirty="0" smtClean="0"/>
              <a:t>文本窗口中替换</a:t>
            </a:r>
            <a:r>
              <a:rPr lang="en-US" altLang="zh-CN" sz="2800" dirty="0" smtClean="0"/>
              <a:t>solve init</a:t>
            </a:r>
            <a:r>
              <a:rPr lang="zh-CN" altLang="zh-CN" sz="2800" dirty="0" smtClean="0"/>
              <a:t>语句。</a:t>
            </a:r>
            <a:endParaRPr lang="zh-CN" altLang="zh-CN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 l="6840" t="8757" r="49388" b="14623"/>
          <a:stretch>
            <a:fillRect/>
          </a:stretch>
        </p:blipFill>
        <p:spPr bwMode="auto">
          <a:xfrm>
            <a:off x="0" y="3789040"/>
            <a:ext cx="2805906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 r="49388" b="14623"/>
          <a:stretch>
            <a:fillRect/>
          </a:stretch>
        </p:blipFill>
        <p:spPr bwMode="auto">
          <a:xfrm>
            <a:off x="2843807" y="3789040"/>
            <a:ext cx="2911577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 l="-531" r="49919" b="14623"/>
          <a:stretch>
            <a:fillRect/>
          </a:stretch>
        </p:blipFill>
        <p:spPr bwMode="auto">
          <a:xfrm>
            <a:off x="5796136" y="3789040"/>
            <a:ext cx="2911578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 l="6921" t="29918" r="68001" b="60596"/>
          <a:stretch>
            <a:fillRect/>
          </a:stretch>
        </p:blipFill>
        <p:spPr bwMode="auto">
          <a:xfrm>
            <a:off x="1187624" y="4221088"/>
            <a:ext cx="670228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850106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ATLAS:</a:t>
            </a:r>
            <a:r>
              <a:rPr lang="en-US" altLang="zh-CN" sz="3200" dirty="0" smtClean="0"/>
              <a:t> Structure 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 Modules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t="21429"/>
          <a:stretch>
            <a:fillRect/>
          </a:stretch>
        </p:blipFill>
        <p:spPr bwMode="auto">
          <a:xfrm>
            <a:off x="0" y="1052736"/>
            <a:ext cx="913804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36912"/>
            <a:ext cx="9144000" cy="20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6"/>
          <p:cNvCxnSpPr/>
          <p:nvPr/>
        </p:nvCxnSpPr>
        <p:spPr bwMode="auto">
          <a:xfrm>
            <a:off x="-1548680" y="4077072"/>
            <a:ext cx="914400" cy="91440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下箭头 8"/>
          <p:cNvSpPr/>
          <p:nvPr/>
        </p:nvSpPr>
        <p:spPr bwMode="auto">
          <a:xfrm>
            <a:off x="683568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2195736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 bwMode="auto">
          <a:xfrm>
            <a:off x="3563888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下箭头 11"/>
          <p:cNvSpPr/>
          <p:nvPr/>
        </p:nvSpPr>
        <p:spPr bwMode="auto">
          <a:xfrm>
            <a:off x="5004048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6516216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>
            <a:off x="8028384" y="4221088"/>
            <a:ext cx="720080" cy="695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520" y="5013176"/>
            <a:ext cx="14221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量子质量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效应模拟</a:t>
            </a:r>
            <a:endParaRPr lang="zh-CN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7944" y="4221088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n w="1905"/>
                <a:solidFill>
                  <a:srgbClr val="92D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分析模块</a:t>
            </a:r>
            <a:endParaRPr lang="zh-CN" altLang="en-US" b="1" dirty="0">
              <a:ln w="1905"/>
              <a:solidFill>
                <a:srgbClr val="92D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63688" y="5013176"/>
            <a:ext cx="1440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半导体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噪声模拟</a:t>
            </a:r>
            <a:endParaRPr lang="zh-CN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3848" y="5013176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光电子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器件模拟</a:t>
            </a:r>
            <a:endParaRPr lang="zh-CN" alt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44008" y="5013176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非等温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器件模拟</a:t>
            </a:r>
            <a:endParaRPr lang="zh-CN" alt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84168" y="5013176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组合器件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和电路仿真</a:t>
            </a:r>
            <a:endParaRPr lang="zh-CN" alt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8378" y="5157192"/>
            <a:ext cx="13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解释器</a:t>
            </a:r>
            <a:endParaRPr lang="zh-CN" alt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3370386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同理，重复这三句话，分别生成</a:t>
            </a:r>
            <a:r>
              <a:rPr lang="en-US" altLang="zh-CN" sz="2800" dirty="0" err="1" smtClean="0"/>
              <a:t>Vgs</a:t>
            </a:r>
            <a:r>
              <a:rPr lang="en-US" altLang="zh-CN" sz="2800" dirty="0" smtClean="0"/>
              <a:t>=2.2V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3.3V</a:t>
            </a:r>
            <a:r>
              <a:rPr lang="zh-CN" altLang="zh-CN" sz="2800" dirty="0" smtClean="0"/>
              <a:t>时的</a:t>
            </a:r>
            <a:r>
              <a:rPr lang="en-US" altLang="zh-CN" sz="2800" dirty="0" smtClean="0"/>
              <a:t>Id</a:t>
            </a:r>
            <a:r>
              <a:rPr lang="zh-CN" altLang="zh-CN" sz="2800" dirty="0" smtClean="0"/>
              <a:t>—</a:t>
            </a:r>
            <a:r>
              <a:rPr lang="en-US" altLang="zh-CN" sz="2800" dirty="0" err="1" smtClean="0"/>
              <a:t>Vds</a:t>
            </a:r>
            <a:r>
              <a:rPr lang="zh-CN" altLang="zh-CN" sz="2800" dirty="0" smtClean="0"/>
              <a:t>曲线数据。</a:t>
            </a:r>
            <a:r>
              <a:rPr lang="zh-CN" altLang="en-US" sz="2800" dirty="0" smtClean="0"/>
              <a:t>但是要</a:t>
            </a:r>
            <a:r>
              <a:rPr lang="zh-CN" altLang="zh-CN" sz="2800" dirty="0" smtClean="0"/>
              <a:t>注意：</a:t>
            </a:r>
            <a:br>
              <a:rPr lang="zh-CN" altLang="zh-CN" sz="2800" dirty="0" smtClean="0"/>
            </a:br>
            <a:r>
              <a:rPr lang="en-US" altLang="zh-CN" sz="2800" dirty="0" smtClean="0"/>
              <a:t>    a.</a:t>
            </a:r>
            <a:r>
              <a:rPr lang="zh-CN" altLang="zh-CN" sz="2800" dirty="0" smtClean="0"/>
              <a:t>将</a:t>
            </a:r>
            <a:r>
              <a:rPr lang="en-US" altLang="zh-CN" sz="2800" dirty="0" smtClean="0"/>
              <a:t>Load</a:t>
            </a:r>
            <a:r>
              <a:rPr lang="zh-CN" altLang="zh-CN" sz="2800" dirty="0" smtClean="0"/>
              <a:t>语句中的输入文件名从</a:t>
            </a:r>
            <a:r>
              <a:rPr lang="en-US" altLang="zh-CN" sz="2800" dirty="0" smtClean="0"/>
              <a:t>solve1</a:t>
            </a:r>
            <a:r>
              <a:rPr lang="zh-CN" altLang="zh-CN" sz="2800" dirty="0" smtClean="0"/>
              <a:t>依次改为</a:t>
            </a:r>
            <a:r>
              <a:rPr lang="en-US" altLang="zh-CN" sz="2800" dirty="0" smtClean="0"/>
              <a:t>solve2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solve3.</a:t>
            </a:r>
            <a:br>
              <a:rPr lang="zh-CN" altLang="zh-CN" sz="2800" dirty="0" smtClean="0"/>
            </a:br>
            <a:r>
              <a:rPr lang="en-US" altLang="zh-CN" sz="2800" dirty="0" smtClean="0"/>
              <a:t>    b.</a:t>
            </a:r>
            <a:r>
              <a:rPr lang="zh-CN" altLang="zh-CN" sz="2800" dirty="0" smtClean="0"/>
              <a:t>将</a:t>
            </a:r>
            <a:r>
              <a:rPr lang="en-US" altLang="zh-CN" sz="2800" dirty="0" smtClean="0"/>
              <a:t>solve</a:t>
            </a:r>
            <a:r>
              <a:rPr lang="zh-CN" altLang="zh-CN" sz="2800" dirty="0" smtClean="0"/>
              <a:t>语句中的</a:t>
            </a:r>
            <a:r>
              <a:rPr lang="en-US" altLang="zh-CN" sz="2800" dirty="0" smtClean="0"/>
              <a:t>log</a:t>
            </a:r>
            <a:r>
              <a:rPr lang="zh-CN" altLang="zh-CN" sz="2800" dirty="0" smtClean="0"/>
              <a:t>文件名从</a:t>
            </a:r>
            <a:r>
              <a:rPr lang="en-US" altLang="zh-CN" sz="2800" dirty="0" smtClean="0"/>
              <a:t>nmos2_0.log</a:t>
            </a:r>
            <a:r>
              <a:rPr lang="zh-CN" altLang="zh-CN" sz="2800" dirty="0" smtClean="0"/>
              <a:t>依次改为</a:t>
            </a:r>
            <a:r>
              <a:rPr lang="en-US" altLang="zh-CN" sz="2800" dirty="0" smtClean="0"/>
              <a:t>nmos3_0.log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nmos4_0.log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 cstate="print"/>
          <a:srcRect l="6839" t="8756" r="51658" b="40707"/>
          <a:stretch>
            <a:fillRect/>
          </a:stretch>
        </p:blipFill>
        <p:spPr bwMode="auto">
          <a:xfrm>
            <a:off x="2195735" y="3194191"/>
            <a:ext cx="5040561" cy="3835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892480" cy="2592288"/>
          </a:xfrm>
        </p:spPr>
        <p:txBody>
          <a:bodyPr/>
          <a:lstStyle/>
          <a:p>
            <a:pPr algn="l"/>
            <a:r>
              <a:rPr lang="zh-CN" altLang="en-US" sz="2800" dirty="0" smtClean="0"/>
              <a:t>（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最后添加一句</a:t>
            </a:r>
            <a:br>
              <a:rPr lang="zh-CN" altLang="zh-CN" sz="2800" dirty="0" smtClean="0"/>
            </a:br>
            <a:r>
              <a:rPr lang="en-US" altLang="zh-CN" sz="2800" dirty="0" err="1" smtClean="0"/>
              <a:t>Tonyplot</a:t>
            </a:r>
            <a:r>
              <a:rPr lang="en-US" altLang="zh-CN" sz="2800" dirty="0" smtClean="0"/>
              <a:t> –overlay nmos2_0.log nmos3_0.log nmos4_0.log</a:t>
            </a:r>
            <a:br>
              <a:rPr lang="en-US" altLang="zh-CN" sz="2800" dirty="0" smtClean="0"/>
            </a:br>
            <a:r>
              <a:rPr lang="zh-CN" altLang="zh-CN" sz="2800" dirty="0" smtClean="0"/>
              <a:t>使三个曲线在同一张图上显示。</a:t>
            </a:r>
            <a:br>
              <a:rPr lang="en-US" altLang="zh-CN" sz="2800" dirty="0" smtClean="0"/>
            </a:br>
            <a:r>
              <a:rPr lang="zh-CN" altLang="en-US" sz="2800" dirty="0" smtClean="0"/>
              <a:t>点击控制栏里</a:t>
            </a:r>
            <a:r>
              <a:rPr lang="en-US" altLang="zh-CN" sz="2800" dirty="0" smtClean="0"/>
              <a:t>cont</a:t>
            </a:r>
            <a:r>
              <a:rPr lang="zh-CN" altLang="en-US" sz="2800" dirty="0" smtClean="0"/>
              <a:t>，运行。</a:t>
            </a:r>
            <a:endParaRPr lang="zh-CN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 cstate="print"/>
          <a:srcRect r="13823" b="13246"/>
          <a:stretch>
            <a:fillRect/>
          </a:stretch>
        </p:blipFill>
        <p:spPr bwMode="auto">
          <a:xfrm>
            <a:off x="827584" y="2924944"/>
            <a:ext cx="6768752" cy="425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467544" y="112474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/>
              <a:t>Step5  </a:t>
            </a:r>
            <a:r>
              <a:rPr lang="zh-CN" altLang="en-US" sz="3200" dirty="0" smtClean="0"/>
              <a:t>退出仿真</a:t>
            </a:r>
            <a:endParaRPr lang="en-US" altLang="zh-CN" sz="3200" dirty="0" smtClean="0"/>
          </a:p>
          <a:p>
            <a:r>
              <a:rPr lang="zh-CN" altLang="en-US" sz="3200" dirty="0" smtClean="0"/>
              <a:t>输入</a:t>
            </a:r>
            <a:r>
              <a:rPr lang="en-US" altLang="zh-CN" sz="3200" dirty="0" smtClean="0"/>
              <a:t>quit</a:t>
            </a:r>
            <a:r>
              <a:rPr lang="zh-CN" altLang="en-US" sz="3200" dirty="0" smtClean="0"/>
              <a:t>，点</a:t>
            </a:r>
            <a:r>
              <a:rPr lang="en-US" altLang="zh-CN" sz="3200" dirty="0" smtClean="0"/>
              <a:t>cont</a:t>
            </a:r>
            <a:r>
              <a:rPr lang="zh-CN" altLang="en-US" sz="3200" dirty="0" smtClean="0"/>
              <a:t>运行以退出仿真</a:t>
            </a:r>
            <a:endParaRPr lang="en-US" altLang="zh-CN" sz="3200" dirty="0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20688"/>
            <a:ext cx="8208912" cy="5976664"/>
          </a:xfrm>
        </p:spPr>
        <p:txBody>
          <a:bodyPr/>
          <a:lstStyle/>
          <a:p>
            <a:pPr>
              <a:buNone/>
            </a:pPr>
            <a:r>
              <a:rPr lang="en-US" altLang="zh-CN" sz="1400" dirty="0" smtClean="0"/>
              <a:t>go atlas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mesh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x.m</a:t>
            </a:r>
            <a:r>
              <a:rPr lang="en-US" altLang="zh-CN" sz="1400" dirty="0" smtClean="0"/>
              <a:t> l=0 spacing=0.15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x.m</a:t>
            </a:r>
            <a:r>
              <a:rPr lang="en-US" altLang="zh-CN" sz="1400" dirty="0" smtClean="0"/>
              <a:t> l=0.8 spacing=0.15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x.m</a:t>
            </a:r>
            <a:r>
              <a:rPr lang="en-US" altLang="zh-CN" sz="1400" dirty="0" smtClean="0"/>
              <a:t> l=1.0 spacing=0.03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x.m</a:t>
            </a:r>
            <a:r>
              <a:rPr lang="en-US" altLang="zh-CN" sz="1400" dirty="0" smtClean="0"/>
              <a:t> l=1.5 spacing=0.12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x.m</a:t>
            </a:r>
            <a:r>
              <a:rPr lang="en-US" altLang="zh-CN" sz="1400" dirty="0" smtClean="0"/>
              <a:t> l=2.0 spacing=0.15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l=0.0 spacing=0.006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l=0.04 spacing=0.006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l=0.06 spacing=0.005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l=0.15 spacing=0.02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l=0.30 spacing=0.02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y.m</a:t>
            </a:r>
            <a:r>
              <a:rPr lang="en-US" altLang="zh-CN" sz="1400" dirty="0" smtClean="0"/>
              <a:t> l=1.0 spacing=0.12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region num=1 silicon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electrode num=1 name=emitter left length=0.8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electrode num=2 name=base right length=0.5 y.max=0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electrode num=3 name=collector bottom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doping </a:t>
            </a:r>
            <a:r>
              <a:rPr lang="en-US" altLang="zh-CN" sz="1400" dirty="0" err="1" smtClean="0"/>
              <a:t>reg</a:t>
            </a:r>
            <a:r>
              <a:rPr lang="en-US" altLang="zh-CN" sz="1400" dirty="0" smtClean="0"/>
              <a:t>=1 uniform </a:t>
            </a:r>
            <a:r>
              <a:rPr lang="en-US" altLang="zh-CN" sz="1400" dirty="0" err="1" smtClean="0"/>
              <a:t>n.type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conc</a:t>
            </a:r>
            <a:r>
              <a:rPr lang="en-US" altLang="zh-CN" sz="1400" dirty="0" smtClean="0"/>
              <a:t>=5e15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doping </a:t>
            </a:r>
            <a:r>
              <a:rPr lang="en-US" altLang="zh-CN" sz="1400" dirty="0" err="1" smtClean="0"/>
              <a:t>reg</a:t>
            </a:r>
            <a:r>
              <a:rPr lang="en-US" altLang="zh-CN" sz="1400" dirty="0" smtClean="0"/>
              <a:t>=1 gauss </a:t>
            </a:r>
            <a:r>
              <a:rPr lang="en-US" altLang="zh-CN" sz="1400" dirty="0" err="1" smtClean="0"/>
              <a:t>n.type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conc</a:t>
            </a:r>
            <a:r>
              <a:rPr lang="en-US" altLang="zh-CN" sz="1400" dirty="0" smtClean="0"/>
              <a:t>=1e18 peak=1.0 char=0.2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doping </a:t>
            </a:r>
            <a:r>
              <a:rPr lang="en-US" altLang="zh-CN" sz="1400" dirty="0" err="1" smtClean="0"/>
              <a:t>reg</a:t>
            </a:r>
            <a:r>
              <a:rPr lang="en-US" altLang="zh-CN" sz="1400" dirty="0" smtClean="0"/>
              <a:t>=1 gauss </a:t>
            </a:r>
            <a:r>
              <a:rPr lang="en-US" altLang="zh-CN" sz="1400" dirty="0" err="1" smtClean="0"/>
              <a:t>p.type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conc</a:t>
            </a:r>
            <a:r>
              <a:rPr lang="en-US" altLang="zh-CN" sz="1400" dirty="0" smtClean="0"/>
              <a:t>=1e18 peak=0.05 </a:t>
            </a:r>
            <a:r>
              <a:rPr lang="en-US" altLang="zh-CN" sz="1400" dirty="0" err="1" smtClean="0"/>
              <a:t>junct</a:t>
            </a:r>
            <a:r>
              <a:rPr lang="en-US" altLang="zh-CN" sz="1400" dirty="0" smtClean="0"/>
              <a:t>=0.15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doping </a:t>
            </a:r>
            <a:r>
              <a:rPr lang="en-US" altLang="zh-CN" sz="1400" dirty="0" err="1" smtClean="0"/>
              <a:t>reg</a:t>
            </a:r>
            <a:r>
              <a:rPr lang="en-US" altLang="zh-CN" sz="1400" dirty="0" smtClean="0"/>
              <a:t>=1 gauss </a:t>
            </a:r>
            <a:r>
              <a:rPr lang="en-US" altLang="zh-CN" sz="1400" dirty="0" err="1" smtClean="0"/>
              <a:t>n.type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conc</a:t>
            </a:r>
            <a:r>
              <a:rPr lang="en-US" altLang="zh-CN" sz="1400" dirty="0" smtClean="0"/>
              <a:t>=5e19 peak=0.0 </a:t>
            </a:r>
            <a:r>
              <a:rPr lang="en-US" altLang="zh-CN" sz="1400" dirty="0" err="1" smtClean="0"/>
              <a:t>junct</a:t>
            </a:r>
            <a:r>
              <a:rPr lang="en-US" altLang="zh-CN" sz="1400" dirty="0" smtClean="0"/>
              <a:t>=0.05 </a:t>
            </a:r>
            <a:r>
              <a:rPr lang="en-US" altLang="zh-CN" sz="1400" dirty="0" err="1" smtClean="0"/>
              <a:t>x.right</a:t>
            </a:r>
            <a:r>
              <a:rPr lang="en-US" altLang="zh-CN" sz="1400" dirty="0" smtClean="0"/>
              <a:t>=0.8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doping </a:t>
            </a:r>
            <a:r>
              <a:rPr lang="en-US" altLang="zh-CN" sz="1400" dirty="0" err="1" smtClean="0"/>
              <a:t>reg</a:t>
            </a:r>
            <a:r>
              <a:rPr lang="en-US" altLang="zh-CN" sz="1400" dirty="0" smtClean="0"/>
              <a:t>=1 gauss </a:t>
            </a:r>
            <a:r>
              <a:rPr lang="en-US" altLang="zh-CN" sz="1400" dirty="0" err="1" smtClean="0"/>
              <a:t>p.type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conc</a:t>
            </a:r>
            <a:r>
              <a:rPr lang="en-US" altLang="zh-CN" sz="1400" dirty="0" smtClean="0"/>
              <a:t>=5e19 peak=0.0 char=0.08 </a:t>
            </a:r>
            <a:r>
              <a:rPr lang="en-US" altLang="zh-CN" sz="1400" dirty="0" err="1" smtClean="0"/>
              <a:t>x.left</a:t>
            </a:r>
            <a:r>
              <a:rPr lang="en-US" altLang="zh-CN" sz="1400" dirty="0" smtClean="0"/>
              <a:t>=1.5</a:t>
            </a:r>
            <a:endParaRPr lang="en-US" altLang="zh-CN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580112" y="980728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BJT</a:t>
            </a:r>
            <a:r>
              <a:rPr lang="zh-CN" altLang="en-US" sz="4000" dirty="0" smtClean="0"/>
              <a:t>器件仿真实例</a:t>
            </a:r>
            <a:endParaRPr lang="zh-CN" altLang="en-US" sz="40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5865515"/>
          </a:xfrm>
        </p:spPr>
        <p:txBody>
          <a:bodyPr/>
          <a:lstStyle/>
          <a:p>
            <a:pPr>
              <a:buNone/>
            </a:pPr>
            <a:r>
              <a:rPr lang="en-US" altLang="zh-CN" sz="1400" dirty="0" smtClean="0"/>
              <a:t># set bipolar models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models </a:t>
            </a:r>
            <a:r>
              <a:rPr lang="en-US" altLang="zh-CN" sz="1400" dirty="0" err="1" smtClean="0"/>
              <a:t>conmob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fldmob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consrh</a:t>
            </a:r>
            <a:r>
              <a:rPr lang="en-US" altLang="zh-CN" sz="1400" dirty="0" smtClean="0"/>
              <a:t> auger print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contact name=emitter </a:t>
            </a:r>
            <a:r>
              <a:rPr lang="en-US" altLang="zh-CN" sz="1400" dirty="0" err="1" smtClean="0"/>
              <a:t>n.poly</a:t>
            </a:r>
            <a:r>
              <a:rPr lang="en-US" altLang="zh-CN" sz="1400" dirty="0" smtClean="0"/>
              <a:t> surf.rec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init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=bjtex04_0.str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tonyplot</a:t>
            </a:r>
            <a:r>
              <a:rPr lang="en-US" altLang="zh-CN" sz="1400" dirty="0" smtClean="0"/>
              <a:t> bjtex04_0.str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#IC/VCE with constant IB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#ramp </a:t>
            </a:r>
            <a:r>
              <a:rPr lang="en-US" altLang="zh-CN" sz="1400" dirty="0" err="1" smtClean="0"/>
              <a:t>Vb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off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init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vbase</a:t>
            </a:r>
            <a:r>
              <a:rPr lang="en-US" altLang="zh-CN" sz="1400" dirty="0" smtClean="0"/>
              <a:t>=0.025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vbase</a:t>
            </a:r>
            <a:r>
              <a:rPr lang="en-US" altLang="zh-CN" sz="1400" dirty="0" smtClean="0"/>
              <a:t>=0.05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vbase</a:t>
            </a:r>
            <a:r>
              <a:rPr lang="en-US" altLang="zh-CN" sz="1400" dirty="0" smtClean="0"/>
              <a:t>=0.1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=0.1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=0.7 name=base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 switch to current boundary conditions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contact name=base current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 ramp IB and save solutions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ibase</a:t>
            </a:r>
            <a:r>
              <a:rPr lang="en-US" altLang="zh-CN" sz="1400" dirty="0" smtClean="0"/>
              <a:t>=1.e-6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=bjtex04_1.str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ibase</a:t>
            </a:r>
            <a:r>
              <a:rPr lang="en-US" altLang="zh-CN" sz="1400" dirty="0" smtClean="0"/>
              <a:t>=2.e-6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=bjtex04_2.str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ibase</a:t>
            </a:r>
            <a:r>
              <a:rPr lang="en-US" altLang="zh-CN" sz="1400" dirty="0" smtClean="0"/>
              <a:t>=3.e-6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=bjtex04_3.str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ibase</a:t>
            </a:r>
            <a:r>
              <a:rPr lang="en-US" altLang="zh-CN" sz="1400" dirty="0" smtClean="0"/>
              <a:t>=4.e-6</a:t>
            </a:r>
            <a:endParaRPr lang="en-US" altLang="zh-CN" sz="1400" dirty="0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3024336"/>
          </a:xfrm>
        </p:spPr>
        <p:txBody>
          <a:bodyPr/>
          <a:lstStyle/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=bjtex04_4.str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ibase</a:t>
            </a:r>
            <a:r>
              <a:rPr lang="en-US" altLang="zh-CN" sz="1400" dirty="0" smtClean="0"/>
              <a:t>=5.e-6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save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=bjtex04_5.str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 load in each initial guess file and ramp VCE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load </a:t>
            </a:r>
            <a:r>
              <a:rPr lang="en-US" altLang="zh-CN" sz="1400" dirty="0" err="1" smtClean="0"/>
              <a:t>inf</a:t>
            </a:r>
            <a:r>
              <a:rPr lang="en-US" altLang="zh-CN" sz="1400" dirty="0" smtClean="0"/>
              <a:t>=bjtex04_1.str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=bjtex04_1.log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vcollector</a:t>
            </a:r>
            <a:r>
              <a:rPr lang="en-US" altLang="zh-CN" sz="1400" dirty="0" smtClean="0"/>
              <a:t>=0.0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=0.25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=5.0 name=collector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load </a:t>
            </a:r>
            <a:r>
              <a:rPr lang="en-US" altLang="zh-CN" sz="1400" dirty="0" err="1" smtClean="0"/>
              <a:t>inf</a:t>
            </a:r>
            <a:r>
              <a:rPr lang="en-US" altLang="zh-CN" sz="1400" dirty="0" smtClean="0"/>
              <a:t>=bjtex04_2.str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=bjtex04_2.log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vcollector</a:t>
            </a:r>
            <a:r>
              <a:rPr lang="en-US" altLang="zh-CN" sz="1400" dirty="0" smtClean="0"/>
              <a:t>=0.0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=0.25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=5.0 name=collector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load </a:t>
            </a:r>
            <a:r>
              <a:rPr lang="en-US" altLang="zh-CN" sz="1400" dirty="0" err="1" smtClean="0"/>
              <a:t>inf</a:t>
            </a:r>
            <a:r>
              <a:rPr lang="en-US" altLang="zh-CN" sz="1400" dirty="0" smtClean="0"/>
              <a:t>=bjtex04_3.str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=bjtex04_3.log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vcollector</a:t>
            </a:r>
            <a:r>
              <a:rPr lang="en-US" altLang="zh-CN" sz="1400" dirty="0" smtClean="0"/>
              <a:t>=0.0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=0.25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=5.0 name=collector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load </a:t>
            </a:r>
            <a:r>
              <a:rPr lang="en-US" altLang="zh-CN" sz="1400" dirty="0" err="1" smtClean="0"/>
              <a:t>inf</a:t>
            </a:r>
            <a:r>
              <a:rPr lang="en-US" altLang="zh-CN" sz="1400" dirty="0" smtClean="0"/>
              <a:t>=bjtex04_4.str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=bjtex04_4.log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vcollector</a:t>
            </a:r>
            <a:r>
              <a:rPr lang="en-US" altLang="zh-CN" sz="1400" dirty="0" smtClean="0"/>
              <a:t>=0.0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=0.25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=5.0 name=collector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load </a:t>
            </a:r>
            <a:r>
              <a:rPr lang="en-US" altLang="zh-CN" sz="1400" dirty="0" err="1" smtClean="0"/>
              <a:t>inf</a:t>
            </a:r>
            <a:r>
              <a:rPr lang="en-US" altLang="zh-CN" sz="1400" dirty="0" smtClean="0"/>
              <a:t>=bjtex04_5.str master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log </a:t>
            </a:r>
            <a:r>
              <a:rPr lang="en-US" altLang="zh-CN" sz="1400" dirty="0" err="1" smtClean="0"/>
              <a:t>outf</a:t>
            </a:r>
            <a:r>
              <a:rPr lang="en-US" altLang="zh-CN" sz="1400" dirty="0" smtClean="0"/>
              <a:t>=bjtex04_5.log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solve </a:t>
            </a:r>
            <a:r>
              <a:rPr lang="en-US" altLang="zh-CN" sz="1400" dirty="0" err="1" smtClean="0"/>
              <a:t>vcollector</a:t>
            </a:r>
            <a:r>
              <a:rPr lang="en-US" altLang="zh-CN" sz="1400" dirty="0" smtClean="0"/>
              <a:t>=0.0 </a:t>
            </a:r>
            <a:r>
              <a:rPr lang="en-US" altLang="zh-CN" sz="1400" dirty="0" err="1" smtClean="0"/>
              <a:t>vstep</a:t>
            </a:r>
            <a:r>
              <a:rPr lang="en-US" altLang="zh-CN" sz="1400" dirty="0" smtClean="0"/>
              <a:t>=0.25 </a:t>
            </a:r>
            <a:r>
              <a:rPr lang="en-US" altLang="zh-CN" sz="1400" dirty="0" err="1" smtClean="0"/>
              <a:t>vfinal</a:t>
            </a:r>
            <a:r>
              <a:rPr lang="en-US" altLang="zh-CN" sz="1400" dirty="0" smtClean="0"/>
              <a:t>=5.0 name=collector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# plot results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err="1" smtClean="0"/>
              <a:t>tonyplot</a:t>
            </a:r>
            <a:r>
              <a:rPr lang="en-US" altLang="zh-CN" sz="1400" dirty="0" smtClean="0"/>
              <a:t> -overlay bjtex04_1.log bjtex04_2.log bjtex04_3.log bjtex04_4.log bjtex04_5.log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quit</a:t>
            </a:r>
            <a:endParaRPr lang="zh-CN" altLang="en-US" sz="1400" dirty="0" smtClean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 l="47888" t="2597" r="4446" b="14658"/>
          <a:stretch>
            <a:fillRect/>
          </a:stretch>
        </p:blipFill>
        <p:spPr bwMode="auto">
          <a:xfrm>
            <a:off x="1907704" y="0"/>
            <a:ext cx="5544616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39752" y="6093296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BJT</a:t>
            </a:r>
            <a:r>
              <a:rPr lang="zh-CN" altLang="en-US" sz="3200" b="1" dirty="0" smtClean="0"/>
              <a:t>结构：</a:t>
            </a:r>
            <a:r>
              <a:rPr lang="en-US" altLang="zh-CN" sz="3200" b="1" dirty="0" smtClean="0"/>
              <a:t>Net Doping</a:t>
            </a:r>
            <a:endParaRPr lang="zh-CN" altLang="en-US" sz="3200" b="1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536" y="260648"/>
            <a:ext cx="852780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608" y="5805264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Bjtex4_0.log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Biopolar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Gummel</a:t>
            </a:r>
            <a:r>
              <a:rPr lang="en-US" altLang="zh-CN" sz="3200" dirty="0" smtClean="0"/>
              <a:t> Plot</a:t>
            </a:r>
            <a:endParaRPr lang="zh-CN" altLang="en-US" sz="32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1560" y="332656"/>
            <a:ext cx="806684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11760" y="5517232"/>
            <a:ext cx="590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Ic—Vce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 constant </a:t>
            </a:r>
            <a:r>
              <a:rPr lang="en-US" altLang="zh-CN" sz="3200" dirty="0" err="1" smtClean="0"/>
              <a:t>Ib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还需进行</a:t>
            </a:r>
            <a:r>
              <a:rPr lang="en-US" altLang="zh-CN" sz="3200" dirty="0" err="1" smtClean="0"/>
              <a:t>tonyplot</a:t>
            </a:r>
            <a:r>
              <a:rPr lang="zh-CN" altLang="en-US" sz="3200" dirty="0" smtClean="0"/>
              <a:t>横纵坐标调整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4" name="Object 2"/>
          <p:cNvGraphicFramePr>
            <a:graphicFrameLocks noChangeAspect="1"/>
          </p:cNvGraphicFramePr>
          <p:nvPr/>
        </p:nvGraphicFramePr>
        <p:xfrm>
          <a:off x="4267200" y="1828800"/>
          <a:ext cx="3763963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剪辑" r:id="rId1" imgW="22583775" imgH="21212175" progId="">
                  <p:embed/>
                </p:oleObj>
              </mc:Choice>
              <mc:Fallback>
                <p:oleObj name="剪辑" r:id="rId1" imgW="22583775" imgH="21212175" progId="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7200" y="1828800"/>
                        <a:ext cx="3763963" cy="3535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5" name="WordArt 3"/>
          <p:cNvSpPr>
            <a:spLocks noChangeArrowheads="1" noChangeShapeType="1" noTextEdit="1"/>
          </p:cNvSpPr>
          <p:nvPr/>
        </p:nvSpPr>
        <p:spPr bwMode="auto">
          <a:xfrm rot="5400000">
            <a:off x="457200" y="2057400"/>
            <a:ext cx="4572000" cy="2743200"/>
          </a:xfrm>
          <a:prstGeom prst="rect">
            <a:avLst/>
          </a:prstGeom>
        </p:spPr>
        <p:txBody>
          <a:bodyPr vert="eaVert" wrap="none" fromWordArt="1">
            <a:prstTxWarp prst="textWave4">
              <a:avLst>
                <a:gd name="adj1" fmla="val 13005"/>
                <a:gd name="adj2" fmla="val 0"/>
              </a:avLst>
            </a:prstTxWarp>
          </a:bodyPr>
          <a:lstStyle/>
          <a:p>
            <a:pPr algn="ctr" fontAlgn="auto"/>
            <a:r>
              <a:rPr lang="zh-CN" altLang="en-US" sz="3600" kern="10">
                <a:ln w="9525">
                  <a:noFill/>
                  <a:round/>
                </a:ln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  <a:endParaRPr lang="zh-CN" altLang="en-US" sz="3600" kern="10">
              <a:ln w="9525">
                <a:noFill/>
                <a:round/>
              </a:ln>
              <a:gradFill rotWithShape="1">
                <a:gsLst>
                  <a:gs pos="0">
                    <a:srgbClr val="00FF00"/>
                  </a:gs>
                  <a:gs pos="100000">
                    <a:srgbClr val="00CCFF"/>
                  </a:gs>
                </a:gsLst>
                <a:lin ang="0" scaled="1"/>
              </a:gradFill>
              <a:effectLst>
                <a:outerShdw dist="99190" dir="7788334" algn="ctr" rotWithShape="0">
                  <a:srgbClr val="00008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536" y="964190"/>
            <a:ext cx="8257038" cy="516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示例流程</a:t>
            </a:r>
            <a:r>
              <a:rPr lang="en-US" altLang="zh-CN" dirty="0" smtClean="0"/>
              <a:t>——NMOS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zh-CN" sz="2800" dirty="0" smtClean="0"/>
              <a:t>进入</a:t>
            </a:r>
            <a:r>
              <a:rPr lang="en-US" altLang="zh-CN" sz="2800" dirty="0" smtClean="0"/>
              <a:t>Linux</a:t>
            </a:r>
            <a:r>
              <a:rPr lang="zh-CN" altLang="zh-CN" sz="2800" dirty="0" smtClean="0"/>
              <a:t>系统，打开终端机，定位好文件位置后，在命令提示符后输入“</a:t>
            </a:r>
            <a:r>
              <a:rPr lang="en-US" altLang="zh-CN" sz="2800" dirty="0" err="1" smtClean="0"/>
              <a:t>deckbuild</a:t>
            </a:r>
            <a:r>
              <a:rPr lang="en-US" altLang="zh-CN" sz="2800" dirty="0" smtClean="0"/>
              <a:t> –as&amp;</a:t>
            </a:r>
            <a:r>
              <a:rPr lang="zh-CN" altLang="zh-CN" sz="2800" dirty="0" smtClean="0"/>
              <a:t>”</a:t>
            </a:r>
            <a:r>
              <a:rPr lang="en-US" altLang="zh-CN" sz="2800" dirty="0" smtClean="0"/>
              <a:t>,</a:t>
            </a:r>
            <a:r>
              <a:rPr lang="zh-CN" altLang="zh-CN" sz="2800" dirty="0" smtClean="0"/>
              <a:t>打开</a:t>
            </a:r>
            <a:r>
              <a:rPr lang="en-US" altLang="zh-CN" sz="2800" dirty="0" err="1" smtClean="0"/>
              <a:t>Deckbuild</a:t>
            </a:r>
            <a:r>
              <a:rPr lang="zh-CN" altLang="zh-CN" sz="2800" dirty="0" smtClean="0"/>
              <a:t>，此时</a:t>
            </a:r>
            <a:r>
              <a:rPr lang="en-US" altLang="zh-CN" sz="2800" dirty="0" smtClean="0"/>
              <a:t>ATLAS</a:t>
            </a:r>
            <a:r>
              <a:rPr lang="zh-CN" altLang="zh-CN" sz="2800" dirty="0" smtClean="0"/>
              <a:t>作为默认仿真工具开始运行。</a:t>
            </a:r>
            <a:endParaRPr lang="zh-CN" altLang="zh-CN" sz="2800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l="11036" t="15896" r="38199" b="29353"/>
          <a:stretch>
            <a:fillRect/>
          </a:stretch>
        </p:blipFill>
        <p:spPr bwMode="auto">
          <a:xfrm>
            <a:off x="1619672" y="2636912"/>
            <a:ext cx="6263550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 l="29400" r="22724" b="17644"/>
          <a:stretch>
            <a:fillRect/>
          </a:stretch>
        </p:blipFill>
        <p:spPr bwMode="auto">
          <a:xfrm>
            <a:off x="251520" y="260648"/>
            <a:ext cx="2520280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60648"/>
            <a:ext cx="526415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140968"/>
            <a:ext cx="526415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361459"/>
          </a:xfrm>
        </p:spPr>
        <p:txBody>
          <a:bodyPr/>
          <a:lstStyle/>
          <a:p>
            <a:r>
              <a:rPr lang="en-US" altLang="zh-CN" dirty="0" smtClean="0"/>
              <a:t>ATLAS</a:t>
            </a:r>
            <a:r>
              <a:rPr lang="zh-CN" altLang="zh-CN" dirty="0" smtClean="0"/>
              <a:t>中，一个器件结构可以用</a:t>
            </a:r>
            <a:r>
              <a:rPr lang="en-US" altLang="zh-CN" dirty="0" smtClean="0"/>
              <a:t>3</a:t>
            </a:r>
            <a:r>
              <a:rPr lang="zh-CN" altLang="zh-CN" dirty="0" smtClean="0"/>
              <a:t>种方式定义：</a:t>
            </a:r>
            <a:endParaRPr lang="zh-CN" altLang="zh-CN" dirty="0" smtClean="0"/>
          </a:p>
          <a:p>
            <a:pPr lvl="0">
              <a:buNone/>
            </a:pPr>
            <a:r>
              <a:rPr lang="en-US" altLang="zh-CN" dirty="0" smtClean="0"/>
              <a:t>1.</a:t>
            </a:r>
            <a:r>
              <a:rPr lang="zh-CN" altLang="zh-CN" dirty="0" smtClean="0"/>
              <a:t>读入已存在的结构。此结构可以是由其他工具创建的，如</a:t>
            </a:r>
            <a:r>
              <a:rPr lang="en-US" altLang="zh-CN" dirty="0" smtClean="0"/>
              <a:t>ATHENA</a:t>
            </a:r>
            <a:r>
              <a:rPr lang="zh-CN" altLang="zh-CN" dirty="0" smtClean="0"/>
              <a:t>或</a:t>
            </a:r>
            <a:r>
              <a:rPr lang="en-US" altLang="zh-CN" dirty="0" smtClean="0"/>
              <a:t>DEVEDIT</a:t>
            </a:r>
            <a:r>
              <a:rPr lang="zh-CN" altLang="zh-CN" dirty="0" smtClean="0"/>
              <a:t>。</a:t>
            </a:r>
            <a:endParaRPr lang="zh-CN" altLang="zh-CN" dirty="0" smtClean="0"/>
          </a:p>
          <a:p>
            <a:pPr lvl="0">
              <a:buNone/>
            </a:pPr>
            <a:r>
              <a:rPr lang="en-US" altLang="zh-CN" dirty="0" smtClean="0"/>
              <a:t>2.</a:t>
            </a:r>
            <a:r>
              <a:rPr lang="zh-CN" altLang="zh-CN" dirty="0" smtClean="0"/>
              <a:t>通过</a:t>
            </a:r>
            <a:r>
              <a:rPr lang="en-US" altLang="zh-CN" dirty="0" err="1" smtClean="0"/>
              <a:t>deckbuild</a:t>
            </a:r>
            <a:r>
              <a:rPr lang="zh-CN" altLang="zh-CN" dirty="0" smtClean="0"/>
              <a:t>自动借口界面从</a:t>
            </a:r>
            <a:r>
              <a:rPr lang="en-US" altLang="zh-CN" dirty="0" smtClean="0"/>
              <a:t>ATHENA</a:t>
            </a:r>
            <a:r>
              <a:rPr lang="zh-CN" altLang="zh-CN" dirty="0" smtClean="0"/>
              <a:t>或</a:t>
            </a:r>
            <a:r>
              <a:rPr lang="en-US" altLang="zh-CN" dirty="0" smtClean="0"/>
              <a:t>DEVEDIT</a:t>
            </a:r>
            <a:r>
              <a:rPr lang="zh-CN" altLang="zh-CN" dirty="0" smtClean="0"/>
              <a:t>转化而来。</a:t>
            </a:r>
            <a:endParaRPr lang="zh-CN" altLang="zh-CN" dirty="0" smtClean="0"/>
          </a:p>
          <a:p>
            <a:pPr lvl="0">
              <a:buNone/>
            </a:pPr>
            <a:r>
              <a:rPr lang="en-US" altLang="zh-CN" dirty="0" smtClean="0"/>
              <a:t>3.</a:t>
            </a:r>
            <a:r>
              <a:rPr lang="zh-CN" altLang="zh-CN" dirty="0" smtClean="0"/>
              <a:t>使用</a:t>
            </a:r>
            <a:r>
              <a:rPr lang="en-US" altLang="zh-CN" dirty="0" smtClean="0"/>
              <a:t>ATLAS</a:t>
            </a:r>
            <a:r>
              <a:rPr lang="zh-CN" altLang="zh-CN" dirty="0" smtClean="0"/>
              <a:t>命令语言进行构建。</a:t>
            </a:r>
            <a:endParaRPr lang="en-US" altLang="zh-CN" dirty="0" smtClean="0"/>
          </a:p>
          <a:p>
            <a:pPr lvl="0">
              <a:buNone/>
            </a:pPr>
            <a:endParaRPr lang="zh-CN" altLang="zh-CN" dirty="0" smtClean="0"/>
          </a:p>
          <a:p>
            <a:r>
              <a:rPr lang="zh-CN" altLang="zh-CN" dirty="0" smtClean="0"/>
              <a:t>这里采用第二种方式，将</a:t>
            </a:r>
            <a:r>
              <a:rPr lang="en-US" altLang="zh-CN" dirty="0" smtClean="0"/>
              <a:t>NMOS</a:t>
            </a:r>
            <a:r>
              <a:rPr lang="zh-CN" altLang="zh-CN" dirty="0" smtClean="0"/>
              <a:t>结构从</a:t>
            </a:r>
            <a:r>
              <a:rPr lang="en-US" altLang="zh-CN" dirty="0" smtClean="0"/>
              <a:t>ATHENA</a:t>
            </a:r>
            <a:r>
              <a:rPr lang="zh-CN" altLang="zh-CN" dirty="0" smtClean="0"/>
              <a:t>转化为</a:t>
            </a:r>
            <a:r>
              <a:rPr lang="en-US" altLang="zh-CN" dirty="0" smtClean="0"/>
              <a:t>ATLAS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ransition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Vds</a:t>
            </a:r>
            <a:r>
              <a:rPr lang="en-US" altLang="zh-CN" dirty="0" smtClean="0"/>
              <a:t>=0.1V</a:t>
            </a:r>
            <a:r>
              <a:rPr lang="zh-CN" altLang="zh-CN" dirty="0" smtClean="0"/>
              <a:t>时，简单</a:t>
            </a:r>
            <a:r>
              <a:rPr lang="en-US" altLang="zh-CN" dirty="0" smtClean="0"/>
              <a:t>Id</a:t>
            </a:r>
            <a:r>
              <a:rPr lang="zh-CN" altLang="zh-CN" dirty="0" smtClean="0"/>
              <a:t>—</a:t>
            </a:r>
            <a:r>
              <a:rPr lang="en-US" altLang="zh-CN" dirty="0" err="1" smtClean="0"/>
              <a:t>Vgs</a:t>
            </a:r>
            <a:r>
              <a:rPr lang="zh-CN" altLang="zh-CN" dirty="0" smtClean="0"/>
              <a:t>曲线的产生。</a:t>
            </a:r>
            <a:endParaRPr lang="en-US" altLang="zh-CN" dirty="0" smtClean="0"/>
          </a:p>
          <a:p>
            <a:endParaRPr lang="zh-CN" altLang="zh-CN" dirty="0" smtClean="0"/>
          </a:p>
          <a:p>
            <a:r>
              <a:rPr lang="en-US" altLang="zh-CN" dirty="0" smtClean="0"/>
              <a:t>2. </a:t>
            </a:r>
            <a:r>
              <a:rPr lang="zh-CN" altLang="zh-CN" dirty="0" smtClean="0"/>
              <a:t>器件参数，如</a:t>
            </a:r>
            <a:r>
              <a:rPr lang="en-US" altLang="zh-CN" dirty="0" err="1" smtClean="0"/>
              <a:t>Vt</a:t>
            </a:r>
            <a:r>
              <a:rPr lang="zh-CN" altLang="zh-CN" dirty="0" smtClean="0"/>
              <a:t>、</a:t>
            </a:r>
            <a:r>
              <a:rPr lang="en-US" altLang="zh-CN" dirty="0" smtClean="0"/>
              <a:t>Beta</a:t>
            </a:r>
            <a:r>
              <a:rPr lang="zh-CN" altLang="zh-CN" dirty="0" smtClean="0"/>
              <a:t>、</a:t>
            </a:r>
            <a:r>
              <a:rPr lang="en-US" altLang="zh-CN" dirty="0" smtClean="0"/>
              <a:t>Theta</a:t>
            </a:r>
            <a:r>
              <a:rPr lang="zh-CN" altLang="zh-CN" dirty="0" smtClean="0"/>
              <a:t>的确定。</a:t>
            </a:r>
            <a:endParaRPr lang="en-US" altLang="zh-CN" dirty="0" smtClean="0"/>
          </a:p>
          <a:p>
            <a:endParaRPr lang="zh-CN" altLang="zh-CN" dirty="0" smtClean="0"/>
          </a:p>
          <a:p>
            <a:r>
              <a:rPr lang="en-US" altLang="zh-CN" dirty="0" smtClean="0"/>
              <a:t>3. </a:t>
            </a:r>
            <a:r>
              <a:rPr lang="en-US" altLang="zh-CN" dirty="0" err="1" smtClean="0"/>
              <a:t>Vgs</a:t>
            </a:r>
            <a:r>
              <a:rPr lang="zh-CN" altLang="zh-CN" dirty="0" smtClean="0"/>
              <a:t>分别为</a:t>
            </a:r>
            <a:r>
              <a:rPr lang="en-US" altLang="zh-CN" dirty="0" smtClean="0"/>
              <a:t>1.1V</a:t>
            </a:r>
            <a:r>
              <a:rPr lang="zh-CN" altLang="zh-CN" dirty="0" smtClean="0"/>
              <a:t>、</a:t>
            </a:r>
            <a:r>
              <a:rPr lang="en-US" altLang="zh-CN" dirty="0" smtClean="0"/>
              <a:t>2.2V</a:t>
            </a:r>
            <a:r>
              <a:rPr lang="zh-CN" altLang="zh-CN" dirty="0" smtClean="0"/>
              <a:t>、</a:t>
            </a:r>
            <a:r>
              <a:rPr lang="en-US" altLang="zh-CN" dirty="0" smtClean="0"/>
              <a:t>3.3V</a:t>
            </a:r>
            <a:r>
              <a:rPr lang="zh-CN" altLang="zh-CN" dirty="0" smtClean="0"/>
              <a:t>时，</a:t>
            </a:r>
            <a:r>
              <a:rPr lang="en-US" altLang="zh-CN" dirty="0" smtClean="0"/>
              <a:t>Id</a:t>
            </a:r>
            <a:r>
              <a:rPr lang="zh-CN" altLang="zh-CN" dirty="0" smtClean="0"/>
              <a:t>—</a:t>
            </a:r>
            <a:r>
              <a:rPr lang="en-US" altLang="zh-CN" dirty="0" err="1" smtClean="0"/>
              <a:t>Vgs</a:t>
            </a:r>
            <a:r>
              <a:rPr lang="zh-CN" altLang="zh-CN" dirty="0" smtClean="0"/>
              <a:t>曲线族的产生。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20688"/>
            <a:ext cx="8229600" cy="1143000"/>
          </a:xfrm>
        </p:spPr>
        <p:txBody>
          <a:bodyPr/>
          <a:lstStyle/>
          <a:p>
            <a:r>
              <a:rPr lang="en-US" altLang="zh-CN" sz="2800" dirty="0" smtClean="0"/>
              <a:t>Step1</a:t>
            </a:r>
            <a:r>
              <a:rPr lang="zh-CN" altLang="zh-CN" sz="2800" dirty="0" smtClean="0"/>
              <a:t>：创建</a:t>
            </a:r>
            <a:r>
              <a:rPr lang="en-US" altLang="zh-CN" sz="2800" dirty="0" smtClean="0"/>
              <a:t>ATLAS</a:t>
            </a:r>
            <a:r>
              <a:rPr lang="zh-CN" altLang="zh-CN" sz="2800" dirty="0" smtClean="0"/>
              <a:t>输入文档。</a:t>
            </a:r>
            <a:br>
              <a:rPr lang="zh-CN" altLang="zh-CN" sz="2800" dirty="0" smtClean="0"/>
            </a:br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启动</a:t>
            </a:r>
            <a:r>
              <a:rPr lang="en-US" altLang="zh-CN" sz="2800" dirty="0" smtClean="0"/>
              <a:t>ATLAS</a:t>
            </a:r>
            <a:r>
              <a:rPr lang="zh-CN" altLang="zh-CN" sz="2800" dirty="0" smtClean="0"/>
              <a:t>，输入</a:t>
            </a:r>
            <a:r>
              <a:rPr lang="en-US" altLang="zh-CN" sz="2800" dirty="0" smtClean="0"/>
              <a:t>go atlas</a:t>
            </a:r>
            <a:r>
              <a:rPr lang="zh-CN" altLang="zh-CN" sz="2800" dirty="0" smtClean="0"/>
              <a:t>。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 l="8195" t="3279" r="43661" b="18033"/>
          <a:stretch>
            <a:fillRect/>
          </a:stretch>
        </p:blipFill>
        <p:spPr bwMode="auto">
          <a:xfrm>
            <a:off x="1547664" y="1772816"/>
            <a:ext cx="5472608" cy="558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</p:sld>
</file>

<file path=ppt/theme/theme1.xml><?xml version="1.0" encoding="utf-8"?>
<a:theme xmlns:a="http://schemas.openxmlformats.org/drawingml/2006/main" name="主题2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0</TotalTime>
  <Words>5569</Words>
  <Application>WPS 演示</Application>
  <PresentationFormat>全屏显示(4:3)</PresentationFormat>
  <Paragraphs>233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Times New Roman</vt:lpstr>
      <vt:lpstr>Wingdings</vt:lpstr>
      <vt:lpstr>微软雅黑</vt:lpstr>
      <vt:lpstr>Arial Unicode MS</vt:lpstr>
      <vt:lpstr>Calibri</vt:lpstr>
      <vt:lpstr>主题2</vt:lpstr>
      <vt:lpstr>SILVACO中ATLAS器件仿真</vt:lpstr>
      <vt:lpstr>ATLAS简介</vt:lpstr>
      <vt:lpstr>ATLAS: Structure  and Modules</vt:lpstr>
      <vt:lpstr>PowerPoint 演示文稿</vt:lpstr>
      <vt:lpstr>示例流程——NMOS</vt:lpstr>
      <vt:lpstr>PowerPoint 演示文稿</vt:lpstr>
      <vt:lpstr>PowerPoint 演示文稿</vt:lpstr>
      <vt:lpstr>仿真目的</vt:lpstr>
      <vt:lpstr>Step1：创建ATLAS输入文档。 （1）启动ATLAS，输入go atlas。</vt:lpstr>
      <vt:lpstr>（2）载入由之前ATHENA创建的结构文件“nmosCHENJian20110108.str”： 单击Command菜单StructureMesh…，在弹出的ATLAS Mesh菜单中，单击Type栏中“Read from file”按钮，在File name栏中输入文件名“nmosCHENJian20110108.str”后，点击“WRITE”按钮。Deckbuild的文本窗口中自动生成一句代码。</vt:lpstr>
      <vt:lpstr>（3）点击控制栏里的“run”按钮，可检查结构文件是否载入成功。</vt:lpstr>
      <vt:lpstr>Step2：模型命令组：用Model、Contact、Interface语句定义模型、接触特性、表面特性。 </vt:lpstr>
      <vt:lpstr>(1)CommandModelsmodels…</vt:lpstr>
      <vt:lpstr>（2）接触特性： CommandModelsContacts… 在Electrode name输入gate；选择n-poly代表n型多晶硅。点击WRITE.产生语句.</vt:lpstr>
      <vt:lpstr>（3）接触面特性 CommandModelsInterface… 将Fixed Charge Density栏中改为3e10,即定义接触面电荷浓度是3X1010cm-2.</vt:lpstr>
      <vt:lpstr>Step3：数字求解方法命令组 对MOS结构而言，用去耦（GUMMEL）和完全耦合(NEWTON)两种方法。</vt:lpstr>
      <vt:lpstr>（1）CommandsSolutionsMethod… 在Method栏中选择NEWTON和GUMMEL。并设置好最大重复数。点WRITE。</vt:lpstr>
      <vt:lpstr>Step4：解决方案命令组 用log语句来输出并保存包含端口特性计算结果在内的记录文件，用solving语句来对不同偏置条件进行求解，以及用loading语句来加载结果文件。 </vt:lpstr>
      <vt:lpstr>（2）在worksheet区域右击鼠标选择Add new row。 鼠标移到gate上，右击，出现电极名列表，选择drain。并将Initial Bias的值修改为0.1.</vt:lpstr>
      <vt:lpstr>（3）同理再添加一行来定义gate。将它的Type栏改为变量“VAR1”,Initial Bias、Final Bias和Delta分别设置为0、3.3、0.1。点击WRITE。</vt:lpstr>
      <vt:lpstr>（4）在窗口中出现语句。接着输入 “tonyplot nmos1_0.log”语句可以将得到的图形用tonyplot显示出来。点击控制栏里的cont，运行。</vt:lpstr>
      <vt:lpstr>2.获取器件参数</vt:lpstr>
      <vt:lpstr>（3）点击控制栏里cont后，运行。运行结果显示在运行输出窗口中。</vt:lpstr>
      <vt:lpstr>3.  Vgs分别为1.1V、2.2V、3.3V时，Id—Vgs曲线族的产生，Vds变化范围是0~3.3V。</vt:lpstr>
      <vt:lpstr>PowerPoint 演示文稿</vt:lpstr>
      <vt:lpstr> （5）同理，增加栅极偏置为2.2和3.3V时的语句。 </vt:lpstr>
      <vt:lpstr>再次使用ATLAS Test菜单设置Solve语句，使漏极电压变化范围为0~3.3V:</vt:lpstr>
      <vt:lpstr>（2）工作区中，gate改为drain，CONST改为VAR1，Initial Bias，Final Bias，Delta分别设为0，3.3 ，0.3。</vt:lpstr>
      <vt:lpstr>（4）用Load菜单来加载栅极偏置为1.1V时的结果文件solve1，替换solve init语句。</vt:lpstr>
      <vt:lpstr>（6）同理，重复这三句话，分别生成Vgs=2.2V和3.3V时的Id—Vds曲线数据。但是要注意：     a.将Load语句中的输入文件名从solve1依次改为solve2和solve3.     b.将solve语句中的log文件名从nmos2_0.log依次改为nmos3_0.log和nmos4_0.log。</vt:lpstr>
      <vt:lpstr>（7）最后添加一句 Tonyplot –overlay nmos2_0.log nmos3_0.log nmos4_0.log 使三个曲线在同一张图上显示。 点击控制栏里cont，运行。</vt:lpstr>
      <vt:lpstr>输入quit，点cont运行以退出仿真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SILVACO中ATLAS器件仿真</dc:title>
  <dc:creator>Administrator</dc:creator>
  <cp:lastModifiedBy>jena_liwang</cp:lastModifiedBy>
  <cp:revision>28</cp:revision>
  <dcterms:created xsi:type="dcterms:W3CDTF">2011-01-09T15:21:00Z</dcterms:created>
  <dcterms:modified xsi:type="dcterms:W3CDTF">2019-07-06T22:35:35Z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